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52" r:id="rId2"/>
    <p:sldId id="624" r:id="rId3"/>
    <p:sldId id="522" r:id="rId4"/>
    <p:sldId id="643" r:id="rId5"/>
    <p:sldId id="641" r:id="rId6"/>
    <p:sldId id="532" r:id="rId7"/>
    <p:sldId id="646" r:id="rId8"/>
    <p:sldId id="633" r:id="rId9"/>
    <p:sldId id="634" r:id="rId10"/>
    <p:sldId id="635" r:id="rId11"/>
    <p:sldId id="632" r:id="rId12"/>
    <p:sldId id="636" r:id="rId13"/>
    <p:sldId id="637" r:id="rId14"/>
    <p:sldId id="638" r:id="rId15"/>
    <p:sldId id="639" r:id="rId16"/>
    <p:sldId id="640" r:id="rId17"/>
    <p:sldId id="596" r:id="rId18"/>
    <p:sldId id="644" r:id="rId19"/>
    <p:sldId id="645" r:id="rId20"/>
  </p:sldIdLst>
  <p:sldSz cx="12192000" cy="6858000"/>
  <p:notesSz cx="6858000" cy="9144000"/>
  <p:defaultTextStyle>
    <a:defPPr>
      <a:defRPr lang="en-US"/>
    </a:defPPr>
    <a:lvl1pPr marL="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2AE776-46FB-CB42-858A-A52D18C468D3}">
          <p14:sldIdLst>
            <p14:sldId id="552"/>
            <p14:sldId id="624"/>
            <p14:sldId id="522"/>
            <p14:sldId id="643"/>
            <p14:sldId id="641"/>
            <p14:sldId id="532"/>
            <p14:sldId id="646"/>
            <p14:sldId id="633"/>
            <p14:sldId id="634"/>
            <p14:sldId id="635"/>
            <p14:sldId id="632"/>
            <p14:sldId id="636"/>
            <p14:sldId id="637"/>
            <p14:sldId id="638"/>
            <p14:sldId id="639"/>
            <p14:sldId id="640"/>
            <p14:sldId id="596"/>
            <p14:sldId id="644"/>
            <p14:sldId id="645"/>
          </p14:sldIdLst>
        </p14:section>
        <p14:section name="Images" id="{F1BFFA99-8377-CB45-A2E8-BC2046722D2E}">
          <p14:sldIdLst/>
        </p14:section>
        <p14:section name="Graphics" id="{7A5CD03C-4540-4D49-8164-A9D77CD0C1A3}">
          <p14:sldIdLst/>
        </p14:section>
        <p14:section name="Timeline" id="{67956427-8027-EC40-8452-99BE9BC91277}">
          <p14:sldIdLst/>
        </p14:section>
      </p14:sectionLst>
    </p:ext>
    <p:ext uri="{EFAFB233-063F-42B5-8137-9DF3F51BA10A}">
      <p15:sldGuideLst xmlns:p15="http://schemas.microsoft.com/office/powerpoint/2012/main" xmlns="" xmlns:mv="urn:schemas-microsoft-com:mac:vml" xmlns:mc="http://schemas.openxmlformats.org/markup-compatibility/2006"/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3E3F3E"/>
    <a:srgbClr val="6D6E6D"/>
    <a:srgbClr val="B2B3B2"/>
    <a:srgbClr val="4C5154"/>
    <a:srgbClr val="FFF200"/>
    <a:srgbClr val="E6E6E6"/>
    <a:srgbClr val="FFF10D"/>
    <a:srgbClr val="404040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 autoAdjust="0"/>
    <p:restoredTop sz="93939" autoAdjust="0"/>
  </p:normalViewPr>
  <p:slideViewPr>
    <p:cSldViewPr snapToGrid="0" snapToObjects="1">
      <p:cViewPr varScale="1">
        <p:scale>
          <a:sx n="115" d="100"/>
          <a:sy n="115" d="100"/>
        </p:scale>
        <p:origin x="-186" y="-102"/>
      </p:cViewPr>
      <p:guideLst>
        <p:guide orient="horz" pos="273"/>
        <p:guide orient="horz" pos="3920"/>
        <p:guide orient="horz" pos="540"/>
        <p:guide pos="7311"/>
        <p:guide pos="411"/>
        <p:guide pos="4240"/>
        <p:guide pos="5682"/>
        <p:guide pos="4038"/>
        <p:guide pos="3847"/>
        <p:guide pos="2419"/>
        <p:guide pos="808"/>
      </p:guideLst>
    </p:cSldViewPr>
  </p:slideViewPr>
  <p:outlineViewPr>
    <p:cViewPr>
      <p:scale>
        <a:sx n="33" d="100"/>
        <a:sy n="33" d="100"/>
      </p:scale>
      <p:origin x="0" y="29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8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AB63-815A-4D47-91E9-671B64924490}" type="datetime1">
              <a:rPr lang="en-CA" smtClean="0"/>
              <a:pPr/>
              <a:t>19/02/2016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6082F-67B0-3B4B-822D-6B7547049BEF}" type="datetime1">
              <a:rPr lang="en-CA" smtClean="0"/>
              <a:pPr/>
              <a:t>19/02/2016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495A-DD81-44F4-9F54-1F39867BF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4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3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16219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Arial"/>
                <a:ea typeface="Roboto Medium" panose="02000000000000000000" pitchFamily="2" charset="0"/>
                <a:cs typeface="Arial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16219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Arial"/>
                <a:ea typeface="Roboto Light" panose="02000000000000000000" pitchFamily="2" charset="0"/>
                <a:cs typeface="Arial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8" name="Picture 7" descr="The Walking Fingers 2016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46" y="291525"/>
            <a:ext cx="734817" cy="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6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6590" y="1153159"/>
            <a:ext cx="5378822" cy="505857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18251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18251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" name="Picture 9" descr="The Walking Fingers 2016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46" y="291525"/>
            <a:ext cx="734817" cy="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49518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0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626952" y="2152460"/>
            <a:ext cx="2536090" cy="3391932"/>
          </a:xfr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24347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24347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The Walking Fingers 2016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46" y="291525"/>
            <a:ext cx="734817" cy="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6290235" cy="6858000"/>
          </a:xfr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6" name="Picture 5" descr="The Walking Fingers 2016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46" y="291525"/>
            <a:ext cx="734817" cy="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39890" y="1679731"/>
            <a:ext cx="2435402" cy="33239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540780" y="1679731"/>
            <a:ext cx="2435402" cy="33239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942560" y="1679731"/>
            <a:ext cx="2435402" cy="33239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41670" y="1679731"/>
            <a:ext cx="2435402" cy="33239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33491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50581" y="415427"/>
            <a:ext cx="1033491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30080" y="642112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B51CFB-6358-8A4A-BC65-F4B4266137F9}" type="slidenum">
              <a:rPr lang="en-US" sz="1000" smtClean="0">
                <a:solidFill>
                  <a:schemeClr val="accent1"/>
                </a:solidFill>
                <a:latin typeface="Arial"/>
                <a:cs typeface="Arial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The Walking Fingers 2016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46" y="291525"/>
            <a:ext cx="734817" cy="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090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50B0-D92F-3D46-B8E7-650B88189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7" r:id="rId4"/>
    <p:sldLayoutId id="2147483678" r:id="rId5"/>
    <p:sldLayoutId id="2147483680" r:id="rId6"/>
    <p:sldLayoutId id="21474836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>
              <a:lumMod val="75000"/>
              <a:lumOff val="25000"/>
            </a:schemeClr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>
              <a:lumMod val="75000"/>
              <a:lumOff val="25000"/>
            </a:schemeClr>
          </a:solidFill>
          <a:effectLst/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2"/>
          <p:cNvSpPr txBox="1">
            <a:spLocks/>
          </p:cNvSpPr>
          <p:nvPr/>
        </p:nvSpPr>
        <p:spPr>
          <a:xfrm>
            <a:off x="3248297" y="4278157"/>
            <a:ext cx="5695406" cy="1212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6D6E6D"/>
                </a:solidFill>
                <a:latin typeface="Arial"/>
                <a:cs typeface="Arial"/>
              </a:rPr>
              <a:t>Eric Charton, Ph.D.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6D6E6D"/>
                </a:solidFill>
                <a:latin typeface="Arial"/>
                <a:cs typeface="Arial"/>
              </a:rPr>
              <a:t>Relevance &amp; Knowledge lab Lead</a:t>
            </a:r>
            <a:endParaRPr lang="en-US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1912144" y="3395268"/>
            <a:ext cx="8367712" cy="4160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400" dirty="0" smtClean="0">
                <a:solidFill>
                  <a:srgbClr val="6D6E6D"/>
                </a:solidFill>
                <a:latin typeface="Arial"/>
                <a:cs typeface="Arial"/>
              </a:rPr>
              <a:t>Search Your Neighbourhood Using Open Data</a:t>
            </a:r>
            <a:endParaRPr lang="en-AU" sz="2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54650" y="4075595"/>
            <a:ext cx="1282700" cy="0"/>
          </a:xfrm>
          <a:prstGeom prst="line">
            <a:avLst/>
          </a:prstGeom>
          <a:ln w="38100" cmpd="sng">
            <a:solidFill>
              <a:srgbClr val="FFF1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ges Jaunes-NoT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6" y="1474167"/>
            <a:ext cx="4510228" cy="1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8633252" y="1799819"/>
            <a:ext cx="2909868" cy="4132498"/>
            <a:chOff x="8099434" y="2121218"/>
            <a:chExt cx="1322388" cy="1878013"/>
          </a:xfrm>
        </p:grpSpPr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79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0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1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2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/>
                <a:cs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A" dirty="0" err="1" smtClean="0">
                <a:latin typeface="Arial"/>
                <a:cs typeface="Arial"/>
              </a:rPr>
              <a:t>Deliver</a:t>
            </a:r>
            <a:r>
              <a:rPr lang="fr-CA" dirty="0" smtClean="0">
                <a:latin typeface="Arial"/>
                <a:cs typeface="Arial"/>
              </a:rPr>
              <a:t> interactions</a:t>
            </a:r>
            <a:endParaRPr lang="id-ID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6D6E6D"/>
                </a:solidFill>
                <a:latin typeface="Arial"/>
                <a:cs typeface="Arial"/>
              </a:rPr>
              <a:t>Search Your Neighbourhood Using Open Data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3808" y="1872408"/>
            <a:ext cx="6346192" cy="1439752"/>
            <a:chOff x="1273808" y="1872408"/>
            <a:chExt cx="6346192" cy="1439752"/>
          </a:xfrm>
        </p:grpSpPr>
        <p:sp>
          <p:nvSpPr>
            <p:cNvPr id="89" name="Text Placeholder 32"/>
            <p:cNvSpPr txBox="1">
              <a:spLocks/>
            </p:cNvSpPr>
            <p:nvPr/>
          </p:nvSpPr>
          <p:spPr>
            <a:xfrm>
              <a:off x="1282700" y="2235718"/>
              <a:ext cx="6337300" cy="107644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Users want contextualized information like menus, opening hours, programs…  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90" name="Text Placeholder 33"/>
            <p:cNvSpPr txBox="1">
              <a:spLocks/>
            </p:cNvSpPr>
            <p:nvPr/>
          </p:nvSpPr>
          <p:spPr>
            <a:xfrm>
              <a:off x="1273808" y="1872408"/>
              <a:ext cx="4872992" cy="29631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Content </a:t>
              </a:r>
              <a:r>
                <a:rPr lang="en-AU" sz="1800" smtClean="0">
                  <a:solidFill>
                    <a:srgbClr val="6D6E6D"/>
                  </a:solidFill>
                  <a:latin typeface="Arial"/>
                  <a:cs typeface="Arial"/>
                </a:rPr>
                <a:t>is king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12306"/>
          <a:stretch>
            <a:fillRect/>
          </a:stretch>
        </p:blipFill>
        <p:spPr>
          <a:xfrm>
            <a:off x="8812213" y="2152650"/>
            <a:ext cx="2535237" cy="3392488"/>
          </a:xfrm>
        </p:spPr>
      </p:pic>
    </p:spTree>
    <p:extLst>
      <p:ext uri="{BB962C8B-B14F-4D97-AF65-F5344CB8AC3E}">
        <p14:creationId xmlns:p14="http://schemas.microsoft.com/office/powerpoint/2010/main" val="32114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>
          <a:xfrm>
            <a:off x="6731000" y="1798638"/>
            <a:ext cx="4851400" cy="30400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Open Data can be a solution for all those content needs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dirty="0">
                <a:solidFill>
                  <a:srgbClr val="6D6E6D"/>
                </a:solidFill>
                <a:latin typeface="Arial"/>
                <a:cs typeface="Arial"/>
              </a:rPr>
              <a:t>Search Your Neighbourhood Using Open Data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1000" y="1577700"/>
            <a:ext cx="4851400" cy="234576"/>
            <a:chOff x="2633663" y="1464602"/>
            <a:chExt cx="6924676" cy="334824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2633663" y="1464602"/>
              <a:ext cx="6924676" cy="334824"/>
            </a:xfrm>
            <a:custGeom>
              <a:avLst/>
              <a:gdLst>
                <a:gd name="T0" fmla="*/ 2361 w 2361"/>
                <a:gd name="T1" fmla="*/ 111 h 111"/>
                <a:gd name="T2" fmla="*/ 0 w 2361"/>
                <a:gd name="T3" fmla="*/ 111 h 111"/>
                <a:gd name="T4" fmla="*/ 0 w 2361"/>
                <a:gd name="T5" fmla="*/ 32 h 111"/>
                <a:gd name="T6" fmla="*/ 32 w 2361"/>
                <a:gd name="T7" fmla="*/ 0 h 111"/>
                <a:gd name="T8" fmla="*/ 2330 w 2361"/>
                <a:gd name="T9" fmla="*/ 0 h 111"/>
                <a:gd name="T10" fmla="*/ 2361 w 2361"/>
                <a:gd name="T11" fmla="*/ 32 h 111"/>
                <a:gd name="T12" fmla="*/ 2361 w 2361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1" h="111">
                  <a:moveTo>
                    <a:pt x="2361" y="11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330" y="0"/>
                    <a:pt x="2330" y="0"/>
                    <a:pt x="2330" y="0"/>
                  </a:cubicBezTo>
                  <a:cubicBezTo>
                    <a:pt x="2347" y="0"/>
                    <a:pt x="2361" y="14"/>
                    <a:pt x="2361" y="32"/>
                  </a:cubicBezTo>
                  <a:lnTo>
                    <a:pt x="2361" y="1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8799402" y="1555128"/>
              <a:ext cx="148811" cy="153771"/>
            </a:xfrm>
            <a:prstGeom prst="ellipse">
              <a:avLst/>
            </a:prstGeom>
            <a:solidFill>
              <a:srgbClr val="FCEE21"/>
            </a:solidFill>
            <a:ln w="9525">
              <a:solidFill>
                <a:srgbClr val="E6E6E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9031300" y="1555128"/>
              <a:ext cx="148811" cy="153771"/>
            </a:xfrm>
            <a:prstGeom prst="ellipse">
              <a:avLst/>
            </a:prstGeom>
            <a:solidFill>
              <a:srgbClr val="39B54A"/>
            </a:solidFill>
            <a:ln w="9525">
              <a:solidFill>
                <a:srgbClr val="E6E6E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9263197" y="1555128"/>
              <a:ext cx="148811" cy="153771"/>
            </a:xfrm>
            <a:prstGeom prst="ellipse">
              <a:avLst/>
            </a:prstGeom>
            <a:solidFill>
              <a:srgbClr val="D30707"/>
            </a:solidFill>
            <a:ln w="9525">
              <a:solidFill>
                <a:srgbClr val="E6E6E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3808" y="1872408"/>
            <a:ext cx="4872992" cy="4350592"/>
            <a:chOff x="1273808" y="1872408"/>
            <a:chExt cx="4872992" cy="4350592"/>
          </a:xfrm>
        </p:grpSpPr>
        <p:sp>
          <p:nvSpPr>
            <p:cNvPr id="24" name="Text Placeholder 32"/>
            <p:cNvSpPr txBox="1">
              <a:spLocks/>
            </p:cNvSpPr>
            <p:nvPr/>
          </p:nvSpPr>
          <p:spPr>
            <a:xfrm>
              <a:off x="1282699" y="2876204"/>
              <a:ext cx="4793905" cy="334679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endParaRPr lang="en-US" sz="1400" dirty="0" smtClean="0">
                <a:solidFill>
                  <a:srgbClr val="6D6E6D"/>
                </a:solidFill>
                <a:latin typeface="Arial"/>
                <a:cs typeface="Arial"/>
              </a:endParaRP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The </a:t>
              </a:r>
              <a:r>
                <a:rPr lang="en-US" sz="1400" dirty="0">
                  <a:solidFill>
                    <a:srgbClr val="6D6E6D"/>
                  </a:solidFill>
                  <a:latin typeface="Arial"/>
                  <a:cs typeface="Arial"/>
                </a:rPr>
                <a:t>data must be available as a whole and at no more than a reasonable reproduction cost, preferably by downloading over the internet. </a:t>
              </a:r>
              <a:endParaRPr lang="en-US" sz="1400" dirty="0" smtClean="0">
                <a:solidFill>
                  <a:srgbClr val="6D6E6D"/>
                </a:solidFill>
                <a:latin typeface="Arial"/>
                <a:cs typeface="Arial"/>
              </a:endParaRP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Re-use </a:t>
              </a:r>
              <a:r>
                <a:rPr lang="en-US" sz="1400" dirty="0">
                  <a:solidFill>
                    <a:srgbClr val="6D6E6D"/>
                  </a:solidFill>
                  <a:latin typeface="Arial"/>
                  <a:cs typeface="Arial"/>
                </a:rPr>
                <a:t>and Redistribution: the data must be provided under terms that permit re-use and redistribution including the intermixing with other datasets.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>
                  <a:solidFill>
                    <a:srgbClr val="6D6E6D"/>
                  </a:solidFill>
                  <a:latin typeface="Arial"/>
                  <a:cs typeface="Arial"/>
                </a:rPr>
                <a:t>Universal Participation: everyone must be able to use, re-use and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redistribute(*).</a:t>
              </a:r>
            </a:p>
            <a:p>
              <a:pPr marL="0" indent="0">
                <a:lnSpc>
                  <a:spcPct val="120000"/>
                </a:lnSpc>
                <a:buNone/>
              </a:pP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  <a:p>
              <a:pPr marL="0" indent="0">
                <a:lnSpc>
                  <a:spcPct val="120000"/>
                </a:lnSpc>
                <a:buNone/>
              </a:pPr>
              <a:endParaRPr lang="en-US" sz="1400" dirty="0" smtClean="0">
                <a:solidFill>
                  <a:srgbClr val="6D6E6D"/>
                </a:solidFill>
                <a:latin typeface="Arial"/>
                <a:cs typeface="Arial"/>
              </a:endParaRP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>
                  <a:solidFill>
                    <a:srgbClr val="6D6E6D"/>
                  </a:solidFill>
                  <a:latin typeface="Arial"/>
                  <a:cs typeface="Arial"/>
                </a:rPr>
                <a:t>http://open.canada.ca/en/open-data-principles</a:t>
              </a:r>
            </a:p>
          </p:txBody>
        </p:sp>
        <p:sp>
          <p:nvSpPr>
            <p:cNvPr id="25" name="Text Placeholder 33"/>
            <p:cNvSpPr txBox="1">
              <a:spLocks/>
            </p:cNvSpPr>
            <p:nvPr/>
          </p:nvSpPr>
          <p:spPr>
            <a:xfrm>
              <a:off x="1273808" y="1872408"/>
              <a:ext cx="4872992" cy="29631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800" dirty="0">
                  <a:solidFill>
                    <a:srgbClr val="6D6E6D"/>
                  </a:solidFill>
                  <a:latin typeface="Arial"/>
                  <a:cs typeface="Arial"/>
                </a:rPr>
                <a:t>Open Data is defined as structured data that is machine-readable, freely shared, used and built on without restrictions.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0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Sources of Open Data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dirty="0">
                <a:solidFill>
                  <a:srgbClr val="6D6E6D"/>
                </a:solidFill>
                <a:latin typeface="Arial"/>
                <a:cs typeface="Arial"/>
              </a:rPr>
              <a:t>Search Your Neighbourhood Using Open Data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881" y="5181927"/>
            <a:ext cx="2435402" cy="826735"/>
            <a:chOff x="637881" y="5181927"/>
            <a:chExt cx="2435402" cy="826735"/>
          </a:xfrm>
        </p:grpSpPr>
        <p:sp>
          <p:nvSpPr>
            <p:cNvPr id="29" name="Text Placeholder 32"/>
            <p:cNvSpPr txBox="1">
              <a:spLocks/>
            </p:cNvSpPr>
            <p:nvPr/>
          </p:nvSpPr>
          <p:spPr>
            <a:xfrm>
              <a:off x="637881" y="5513526"/>
              <a:ext cx="2435402" cy="4951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Lexical and knowledge information like in </a:t>
              </a:r>
              <a:r>
                <a:rPr lang="en-US" sz="1400" dirty="0" err="1" smtClean="0">
                  <a:solidFill>
                    <a:srgbClr val="6D6E6D"/>
                  </a:solidFill>
                  <a:latin typeface="Arial"/>
                  <a:cs typeface="Arial"/>
                </a:rPr>
                <a:t>DBPedia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 or Free base 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 Placeholder 33"/>
            <p:cNvSpPr txBox="1">
              <a:spLocks/>
            </p:cNvSpPr>
            <p:nvPr/>
          </p:nvSpPr>
          <p:spPr>
            <a:xfrm>
              <a:off x="637883" y="5181927"/>
              <a:ext cx="2435396" cy="33260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Semantic web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65391" y="5175704"/>
            <a:ext cx="2827506" cy="832958"/>
            <a:chOff x="3465391" y="5175704"/>
            <a:chExt cx="2827506" cy="832958"/>
          </a:xfrm>
        </p:grpSpPr>
        <p:sp>
          <p:nvSpPr>
            <p:cNvPr id="31" name="Text Placeholder 32"/>
            <p:cNvSpPr txBox="1">
              <a:spLocks/>
            </p:cNvSpPr>
            <p:nvPr/>
          </p:nvSpPr>
          <p:spPr>
            <a:xfrm>
              <a:off x="3465391" y="5513526"/>
              <a:ext cx="2435402" cy="4951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Textual content to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mine,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on multiple topics.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 Placeholder 33"/>
            <p:cNvSpPr txBox="1">
              <a:spLocks/>
            </p:cNvSpPr>
            <p:nvPr/>
          </p:nvSpPr>
          <p:spPr>
            <a:xfrm>
              <a:off x="3465391" y="5175704"/>
              <a:ext cx="2827506" cy="33260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Open Content </a:t>
              </a: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foundations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2901" y="5181927"/>
            <a:ext cx="2435402" cy="826735"/>
            <a:chOff x="6292901" y="5181927"/>
            <a:chExt cx="2435402" cy="826735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6292901" y="5513526"/>
              <a:ext cx="2435402" cy="4951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Businesses,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addresses,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geo-data.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 Placeholder 33"/>
            <p:cNvSpPr txBox="1">
              <a:spLocks/>
            </p:cNvSpPr>
            <p:nvPr/>
          </p:nvSpPr>
          <p:spPr>
            <a:xfrm>
              <a:off x="6292907" y="5181927"/>
              <a:ext cx="2435396" cy="33260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Public catalogues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20412" y="5181927"/>
            <a:ext cx="2435402" cy="826735"/>
            <a:chOff x="9120412" y="5181927"/>
            <a:chExt cx="2435402" cy="826735"/>
          </a:xfrm>
        </p:grpSpPr>
        <p:sp>
          <p:nvSpPr>
            <p:cNvPr id="35" name="Text Placeholder 32"/>
            <p:cNvSpPr txBox="1">
              <a:spLocks/>
            </p:cNvSpPr>
            <p:nvPr/>
          </p:nvSpPr>
          <p:spPr>
            <a:xfrm>
              <a:off x="9120412" y="5513526"/>
              <a:ext cx="2435402" cy="4951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400" dirty="0" err="1" smtClean="0">
                  <a:solidFill>
                    <a:srgbClr val="6D6E6D"/>
                  </a:solidFill>
                  <a:latin typeface="Arial"/>
                  <a:cs typeface="Arial"/>
                </a:rPr>
                <a:t>Geodata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 collection,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business discovery, business content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6" name="Text Placeholder 33"/>
            <p:cNvSpPr txBox="1">
              <a:spLocks/>
            </p:cNvSpPr>
            <p:nvPr/>
          </p:nvSpPr>
          <p:spPr>
            <a:xfrm>
              <a:off x="9120418" y="5181927"/>
              <a:ext cx="2435396" cy="33260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err="1" smtClean="0">
                  <a:solidFill>
                    <a:srgbClr val="6D6E6D"/>
                  </a:solidFill>
                  <a:latin typeface="Arial"/>
                  <a:cs typeface="Arial"/>
                </a:rPr>
                <a:t>Gov</a:t>
              </a: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 data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r="25457"/>
          <a:stretch>
            <a:fillRect/>
          </a:stretch>
        </p:blipFill>
        <p:spPr>
          <a:xfrm>
            <a:off x="638175" y="1679575"/>
            <a:ext cx="2435225" cy="3324225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13372"/>
          <a:stretch>
            <a:fillRect/>
          </a:stretch>
        </p:blipFill>
        <p:spPr>
          <a:xfrm>
            <a:off x="3465513" y="1679575"/>
            <a:ext cx="2435225" cy="3324225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r="19591"/>
          <a:stretch>
            <a:fillRect/>
          </a:stretch>
        </p:blipFill>
        <p:spPr>
          <a:xfrm>
            <a:off x="6292850" y="1679575"/>
            <a:ext cx="2435225" cy="3324225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9115"/>
          <a:stretch>
            <a:fillRect/>
          </a:stretch>
        </p:blipFill>
        <p:spPr>
          <a:xfrm>
            <a:off x="9120188" y="1679575"/>
            <a:ext cx="2435225" cy="3324225"/>
          </a:xfrm>
        </p:spPr>
      </p:pic>
    </p:spTree>
    <p:extLst>
      <p:ext uri="{BB962C8B-B14F-4D97-AF65-F5344CB8AC3E}">
        <p14:creationId xmlns:p14="http://schemas.microsoft.com/office/powerpoint/2010/main" val="10912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7954" y="950542"/>
            <a:ext cx="4713393" cy="1025279"/>
            <a:chOff x="6737954" y="950542"/>
            <a:chExt cx="4713393" cy="1025279"/>
          </a:xfrm>
        </p:grpSpPr>
        <p:sp>
          <p:nvSpPr>
            <p:cNvPr id="34" name="Rectangle 33"/>
            <p:cNvSpPr/>
            <p:nvPr/>
          </p:nvSpPr>
          <p:spPr>
            <a:xfrm>
              <a:off x="6737954" y="1390211"/>
              <a:ext cx="4713393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Can be used to enrich ontology, discover keywords, model concepts.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37954" y="950542"/>
              <a:ext cx="4713393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rgbClr val="6D6E6D"/>
                  </a:solidFill>
                  <a:latin typeface="Arial"/>
                  <a:cs typeface="Arial"/>
                </a:rPr>
                <a:t>Semantic Web</a:t>
              </a:r>
              <a:endParaRPr lang="en-US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20111"/>
          <a:stretch>
            <a:fillRect/>
          </a:stretch>
        </p:blipFill>
        <p:spPr>
          <a:xfrm>
            <a:off x="0" y="0"/>
            <a:ext cx="6118225" cy="6858000"/>
          </a:xfrm>
        </p:spPr>
      </p:pic>
    </p:spTree>
    <p:extLst>
      <p:ext uri="{BB962C8B-B14F-4D97-AF65-F5344CB8AC3E}">
        <p14:creationId xmlns:p14="http://schemas.microsoft.com/office/powerpoint/2010/main" val="13936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75801" y="5373178"/>
            <a:ext cx="1007988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Open Geo data like </a:t>
            </a:r>
            <a:r>
              <a:rPr lang="en-AU" sz="1400" b="1" i="1" dirty="0" err="1" smtClean="0">
                <a:solidFill>
                  <a:srgbClr val="6D6E6D"/>
                </a:solidFill>
                <a:latin typeface="Arial"/>
                <a:cs typeface="Arial"/>
              </a:rPr>
              <a:t>OpenStreeMap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are used to discover business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information,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geo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information,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point of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interests …</a:t>
            </a:r>
            <a:endParaRPr lang="en-US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8" b="21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07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75801" y="5373178"/>
            <a:ext cx="10079880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Open data are usable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to collect a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wide range of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information: new business,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business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knowledge (opening </a:t>
            </a:r>
            <a:r>
              <a:rPr lang="en-AU" sz="1400" dirty="0" smtClean="0">
                <a:solidFill>
                  <a:srgbClr val="6D6E6D"/>
                </a:solidFill>
                <a:latin typeface="Arial"/>
                <a:cs typeface="Arial"/>
              </a:rPr>
              <a:t>hours, location …), geo information like in the National Road network.</a:t>
            </a:r>
            <a:endParaRPr lang="en-US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8" b="21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7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7954" y="950542"/>
            <a:ext cx="4713393" cy="1089529"/>
            <a:chOff x="6737954" y="950542"/>
            <a:chExt cx="4713393" cy="1089529"/>
          </a:xfrm>
        </p:grpSpPr>
        <p:sp>
          <p:nvSpPr>
            <p:cNvPr id="34" name="Rectangle 33"/>
            <p:cNvSpPr/>
            <p:nvPr/>
          </p:nvSpPr>
          <p:spPr>
            <a:xfrm>
              <a:off x="6737954" y="1707672"/>
              <a:ext cx="4713393" cy="327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37954" y="950542"/>
              <a:ext cx="4713393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rgbClr val="6D6E6D"/>
                  </a:solidFill>
                  <a:latin typeface="Arial"/>
                  <a:cs typeface="Arial"/>
                </a:rPr>
                <a:t>The ultimate purpose is to produce a rich profile with </a:t>
              </a:r>
              <a:r>
                <a:rPr lang="en-US" dirty="0" smtClean="0">
                  <a:solidFill>
                    <a:srgbClr val="6D6E6D"/>
                  </a:solidFill>
                  <a:latin typeface="Arial"/>
                  <a:cs typeface="Arial"/>
                </a:rPr>
                <a:t>as much data available as possible:</a:t>
              </a:r>
              <a:endParaRPr lang="en-US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718"/>
          <a:stretch>
            <a:fillRect/>
          </a:stretch>
        </p:blipFill>
        <p:spPr>
          <a:xfrm>
            <a:off x="0" y="0"/>
            <a:ext cx="6118225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35057" y="2485504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Menus, </a:t>
            </a:r>
            <a:r>
              <a:rPr lang="fr-CA" dirty="0" err="1" smtClean="0"/>
              <a:t>pictures</a:t>
            </a:r>
            <a:r>
              <a:rPr lang="fr-CA" dirty="0" smtClean="0"/>
              <a:t>, </a:t>
            </a:r>
            <a:r>
              <a:rPr lang="fr-CA" dirty="0" err="1" smtClean="0"/>
              <a:t>opening</a:t>
            </a:r>
            <a:r>
              <a:rPr lang="fr-CA" dirty="0" smtClean="0"/>
              <a:t> </a:t>
            </a:r>
            <a:r>
              <a:rPr lang="fr-CA" dirty="0" err="1" smtClean="0"/>
              <a:t>hours</a:t>
            </a:r>
            <a:r>
              <a:rPr lang="fr-CA" dirty="0" smtClean="0"/>
              <a:t>, location…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92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techniques to manage and collect open data …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en-US" dirty="0"/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5942895" y="1533939"/>
            <a:ext cx="995966" cy="993236"/>
          </a:xfrm>
          <a:prstGeom prst="ellipse">
            <a:avLst/>
          </a:prstGeom>
          <a:solidFill>
            <a:srgbClr val="FFF10D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6133" y="3245765"/>
            <a:ext cx="2078182" cy="2475926"/>
            <a:chOff x="1746133" y="3245765"/>
            <a:chExt cx="2078182" cy="2475926"/>
          </a:xfrm>
        </p:grpSpPr>
        <p:sp>
          <p:nvSpPr>
            <p:cNvPr id="60" name="Rounded Rectangle 59"/>
            <p:cNvSpPr/>
            <p:nvPr/>
          </p:nvSpPr>
          <p:spPr>
            <a:xfrm>
              <a:off x="1746133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2011127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Machine Learning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62" name="Text Placeholder 32"/>
            <p:cNvSpPr txBox="1">
              <a:spLocks/>
            </p:cNvSpPr>
            <p:nvPr/>
          </p:nvSpPr>
          <p:spPr>
            <a:xfrm flipH="1">
              <a:off x="2011126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287241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B2B3B2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B2B3B2"/>
                  </a:solidFill>
                  <a:latin typeface="Arial"/>
                  <a:cs typeface="Arial"/>
                </a:rPr>
                <a:t>M</a:t>
              </a:r>
              <a:endParaRPr lang="en-US" sz="2400" dirty="0">
                <a:solidFill>
                  <a:srgbClr val="B2B3B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71951" y="3245765"/>
            <a:ext cx="2078182" cy="2475926"/>
            <a:chOff x="4271951" y="3245765"/>
            <a:chExt cx="2078182" cy="2475926"/>
          </a:xfrm>
        </p:grpSpPr>
        <p:sp>
          <p:nvSpPr>
            <p:cNvPr id="50" name="Rounded Rectangle 49"/>
            <p:cNvSpPr/>
            <p:nvPr/>
          </p:nvSpPr>
          <p:spPr>
            <a:xfrm>
              <a:off x="4271951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4536945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Information Extraction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59" name="Text Placeholder 32"/>
            <p:cNvSpPr txBox="1">
              <a:spLocks/>
            </p:cNvSpPr>
            <p:nvPr/>
          </p:nvSpPr>
          <p:spPr>
            <a:xfrm flipH="1">
              <a:off x="4536944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4811499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6D6E6D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6D6E6D"/>
                  </a:solidFill>
                  <a:latin typeface="Arial"/>
                  <a:cs typeface="Arial"/>
                </a:rPr>
                <a:t>IE</a:t>
              </a:r>
              <a:endParaRPr lang="en-US" sz="2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4548" y="3245765"/>
            <a:ext cx="2078182" cy="2475926"/>
            <a:chOff x="6794548" y="3245765"/>
            <a:chExt cx="2078182" cy="2475926"/>
          </a:xfrm>
        </p:grpSpPr>
        <p:sp>
          <p:nvSpPr>
            <p:cNvPr id="63" name="Rounded Rectangle 62"/>
            <p:cNvSpPr/>
            <p:nvPr/>
          </p:nvSpPr>
          <p:spPr>
            <a:xfrm>
              <a:off x="6794548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7059542" y="4397890"/>
              <a:ext cx="1548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Natural Language Processing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65" name="Text Placeholder 32"/>
            <p:cNvSpPr txBox="1">
              <a:spLocks/>
            </p:cNvSpPr>
            <p:nvPr/>
          </p:nvSpPr>
          <p:spPr>
            <a:xfrm flipH="1">
              <a:off x="7059541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9" name="Oval 19"/>
            <p:cNvSpPr>
              <a:spLocks noChangeArrowheads="1"/>
            </p:cNvSpPr>
            <p:nvPr/>
          </p:nvSpPr>
          <p:spPr bwMode="auto">
            <a:xfrm>
              <a:off x="7335757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3E3F3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3E3F3E"/>
                  </a:solidFill>
                  <a:latin typeface="Arial"/>
                  <a:cs typeface="Arial"/>
                </a:rPr>
                <a:t>NLP</a:t>
              </a:r>
              <a:endParaRPr lang="en-AU" sz="2400" dirty="0">
                <a:solidFill>
                  <a:srgbClr val="3E3F3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" name="object 15"/>
          <p:cNvSpPr txBox="1"/>
          <p:nvPr/>
        </p:nvSpPr>
        <p:spPr>
          <a:xfrm>
            <a:off x="2163240" y="1834869"/>
            <a:ext cx="3376295" cy="46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5080" indent="-307340">
              <a:lnSpc>
                <a:spcPct val="113100"/>
              </a:lnSpc>
            </a:pPr>
            <a:r>
              <a:rPr lang="en-CA" sz="1400" spc="-5" dirty="0" smtClean="0">
                <a:solidFill>
                  <a:srgbClr val="6D6E6D"/>
                </a:solidFill>
                <a:latin typeface="Arial"/>
                <a:cs typeface="Arial"/>
              </a:rPr>
              <a:t>Multiple techniques are involved to collect,</a:t>
            </a:r>
          </a:p>
          <a:p>
            <a:pPr marL="319405" marR="5080" indent="-307340">
              <a:lnSpc>
                <a:spcPct val="113100"/>
              </a:lnSpc>
            </a:pPr>
            <a:r>
              <a:rPr lang="en-CA" sz="1400" spc="-5" dirty="0" smtClean="0">
                <a:solidFill>
                  <a:srgbClr val="6D6E6D"/>
                </a:solidFill>
                <a:latin typeface="Arial"/>
                <a:cs typeface="Arial"/>
              </a:rPr>
              <a:t>refine, transform and validate data</a:t>
            </a:r>
            <a:endParaRPr lang="en-CA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cxnSp>
        <p:nvCxnSpPr>
          <p:cNvPr id="5" name="Elbow Connector 4"/>
          <p:cNvCxnSpPr>
            <a:stCxn id="76" idx="4"/>
            <a:endCxn id="79" idx="0"/>
          </p:cNvCxnSpPr>
          <p:nvPr/>
        </p:nvCxnSpPr>
        <p:spPr>
          <a:xfrm rot="16200000" flipH="1">
            <a:off x="6778014" y="2190039"/>
            <a:ext cx="718590" cy="139286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6" idx="4"/>
            <a:endCxn id="78" idx="0"/>
          </p:cNvCxnSpPr>
          <p:nvPr/>
        </p:nvCxnSpPr>
        <p:spPr>
          <a:xfrm rot="5400000">
            <a:off x="5515885" y="2320772"/>
            <a:ext cx="718590" cy="11313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6" idx="4"/>
            <a:endCxn id="77" idx="0"/>
          </p:cNvCxnSpPr>
          <p:nvPr/>
        </p:nvCxnSpPr>
        <p:spPr>
          <a:xfrm rot="5400000">
            <a:off x="4253756" y="1058643"/>
            <a:ext cx="718590" cy="365565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6" idx="4"/>
          </p:cNvCxnSpPr>
          <p:nvPr/>
        </p:nvCxnSpPr>
        <p:spPr>
          <a:xfrm rot="16200000" flipH="1">
            <a:off x="6957611" y="2010442"/>
            <a:ext cx="359295" cy="139276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con Set singles-Dark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8" y="1764214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… and the information architecture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en-US" dirty="0"/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5942895" y="1533939"/>
            <a:ext cx="995966" cy="993236"/>
          </a:xfrm>
          <a:prstGeom prst="ellipse">
            <a:avLst/>
          </a:prstGeom>
          <a:solidFill>
            <a:srgbClr val="FFF10D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6133" y="3245765"/>
            <a:ext cx="2078182" cy="2475926"/>
            <a:chOff x="1746133" y="3245765"/>
            <a:chExt cx="2078182" cy="2475926"/>
          </a:xfrm>
        </p:grpSpPr>
        <p:sp>
          <p:nvSpPr>
            <p:cNvPr id="60" name="Rounded Rectangle 59"/>
            <p:cNvSpPr/>
            <p:nvPr/>
          </p:nvSpPr>
          <p:spPr>
            <a:xfrm>
              <a:off x="1746133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2011127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Merchant content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62" name="Text Placeholder 32"/>
            <p:cNvSpPr txBox="1">
              <a:spLocks/>
            </p:cNvSpPr>
            <p:nvPr/>
          </p:nvSpPr>
          <p:spPr>
            <a:xfrm flipH="1">
              <a:off x="2011126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sz="900" dirty="0" smtClean="0">
                  <a:solidFill>
                    <a:srgbClr val="595959"/>
                  </a:solidFill>
                  <a:latin typeface="Arial"/>
                  <a:ea typeface="Roboto Light" panose="02000000000000000000" pitchFamily="2" charset="0"/>
                  <a:cs typeface="Arial"/>
                </a:rPr>
                <a:t>Dedicated merchant content used to provide the best possible relevance : addresses, keywords, names …</a:t>
              </a: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287241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B2B3B2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B2B3B2"/>
                  </a:solidFill>
                  <a:latin typeface="Arial"/>
                  <a:cs typeface="Arial"/>
                </a:rPr>
                <a:t>M</a:t>
              </a:r>
              <a:endParaRPr lang="en-US" sz="2400" dirty="0">
                <a:solidFill>
                  <a:srgbClr val="B2B3B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71951" y="3245765"/>
            <a:ext cx="2078182" cy="2475926"/>
            <a:chOff x="4271951" y="3245765"/>
            <a:chExt cx="2078182" cy="2475926"/>
          </a:xfrm>
        </p:grpSpPr>
        <p:sp>
          <p:nvSpPr>
            <p:cNvPr id="50" name="Rounded Rectangle 49"/>
            <p:cNvSpPr/>
            <p:nvPr/>
          </p:nvSpPr>
          <p:spPr>
            <a:xfrm>
              <a:off x="4271951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4536945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Geo Content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59" name="Text Placeholder 32"/>
            <p:cNvSpPr txBox="1">
              <a:spLocks/>
            </p:cNvSpPr>
            <p:nvPr/>
          </p:nvSpPr>
          <p:spPr>
            <a:xfrm flipH="1">
              <a:off x="4536944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sz="900" dirty="0" smtClean="0">
                  <a:solidFill>
                    <a:srgbClr val="595959"/>
                  </a:solidFill>
                  <a:latin typeface="Arial"/>
                  <a:ea typeface="Roboto Light" panose="02000000000000000000" pitchFamily="2" charset="0"/>
                  <a:cs typeface="Arial"/>
                </a:rPr>
                <a:t>Provide a precise resource  to target the exact location of a user search.</a:t>
              </a: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4811499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6D6E6D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6D6E6D"/>
                  </a:solidFill>
                  <a:latin typeface="Arial"/>
                  <a:cs typeface="Arial"/>
                </a:rPr>
                <a:t>G</a:t>
              </a:r>
              <a:endParaRPr lang="en-US" sz="2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4548" y="3245765"/>
            <a:ext cx="2078182" cy="2475926"/>
            <a:chOff x="6794548" y="3245765"/>
            <a:chExt cx="2078182" cy="2475926"/>
          </a:xfrm>
        </p:grpSpPr>
        <p:sp>
          <p:nvSpPr>
            <p:cNvPr id="63" name="Rounded Rectangle 62"/>
            <p:cNvSpPr/>
            <p:nvPr/>
          </p:nvSpPr>
          <p:spPr>
            <a:xfrm>
              <a:off x="6794548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7059542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Knowledge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65" name="Text Placeholder 32"/>
            <p:cNvSpPr txBox="1">
              <a:spLocks/>
            </p:cNvSpPr>
            <p:nvPr/>
          </p:nvSpPr>
          <p:spPr>
            <a:xfrm flipH="1">
              <a:off x="7059541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sz="900" dirty="0" smtClean="0">
                  <a:solidFill>
                    <a:srgbClr val="595959"/>
                  </a:solidFill>
                  <a:latin typeface="Arial"/>
                  <a:ea typeface="Roboto Light" panose="02000000000000000000" pitchFamily="2" charset="0"/>
                  <a:cs typeface="Arial"/>
                </a:rPr>
                <a:t>Ontology layer with as much generic knowledge to globally improve performance of the search engine</a:t>
              </a: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79" name="Oval 19"/>
            <p:cNvSpPr>
              <a:spLocks noChangeArrowheads="1"/>
            </p:cNvSpPr>
            <p:nvPr/>
          </p:nvSpPr>
          <p:spPr bwMode="auto">
            <a:xfrm>
              <a:off x="7335757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3E3F3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3E3F3E"/>
                  </a:solidFill>
                  <a:latin typeface="Arial"/>
                  <a:cs typeface="Arial"/>
                </a:rPr>
                <a:t>K</a:t>
              </a:r>
              <a:endParaRPr lang="en-AU" sz="2400" dirty="0">
                <a:solidFill>
                  <a:srgbClr val="3E3F3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17145" y="3245765"/>
            <a:ext cx="2078182" cy="2475926"/>
            <a:chOff x="9317145" y="3245765"/>
            <a:chExt cx="2078182" cy="2475926"/>
          </a:xfrm>
        </p:grpSpPr>
        <p:sp>
          <p:nvSpPr>
            <p:cNvPr id="66" name="Rounded Rectangle 65"/>
            <p:cNvSpPr/>
            <p:nvPr/>
          </p:nvSpPr>
          <p:spPr>
            <a:xfrm>
              <a:off x="9317145" y="3742382"/>
              <a:ext cx="2078182" cy="1979309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9582139" y="4490223"/>
              <a:ext cx="15482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rgbClr val="6D6E6D"/>
                  </a:solidFill>
                  <a:cs typeface="Arial"/>
                </a:rPr>
                <a:t>Meta content</a:t>
              </a:r>
              <a:endParaRPr lang="en-AU" sz="1200" dirty="0">
                <a:solidFill>
                  <a:srgbClr val="6D6E6D"/>
                </a:solidFill>
                <a:cs typeface="Arial"/>
              </a:endParaRPr>
            </a:p>
          </p:txBody>
        </p:sp>
        <p:sp>
          <p:nvSpPr>
            <p:cNvPr id="68" name="Text Placeholder 32"/>
            <p:cNvSpPr txBox="1">
              <a:spLocks/>
            </p:cNvSpPr>
            <p:nvPr/>
          </p:nvSpPr>
          <p:spPr>
            <a:xfrm flipH="1">
              <a:off x="9582138" y="4735619"/>
              <a:ext cx="1548194" cy="60951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sz="900" dirty="0" smtClean="0">
                  <a:solidFill>
                    <a:srgbClr val="595959"/>
                  </a:solidFill>
                  <a:latin typeface="Arial"/>
                  <a:ea typeface="Roboto Light" panose="02000000000000000000" pitchFamily="2" charset="0"/>
                  <a:cs typeface="Arial"/>
                </a:rPr>
                <a:t>Promotion, deals, programs …</a:t>
              </a:r>
              <a:endParaRPr lang="en-US" sz="900" dirty="0">
                <a:solidFill>
                  <a:srgbClr val="595959"/>
                </a:solidFill>
                <a:latin typeface="Arial"/>
                <a:ea typeface="Roboto Light" panose="02000000000000000000" pitchFamily="2" charset="0"/>
                <a:cs typeface="Arial"/>
              </a:endParaRPr>
            </a:p>
          </p:txBody>
        </p:sp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9860015" y="3245765"/>
              <a:ext cx="995966" cy="993236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72727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2400" dirty="0" smtClean="0">
                  <a:solidFill>
                    <a:srgbClr val="272727"/>
                  </a:solidFill>
                  <a:latin typeface="Arial"/>
                  <a:cs typeface="Arial"/>
                </a:rPr>
                <a:t>M</a:t>
              </a:r>
              <a:endParaRPr lang="en-US" sz="2400" dirty="0">
                <a:solidFill>
                  <a:srgbClr val="272727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" name="object 15"/>
          <p:cNvSpPr txBox="1"/>
          <p:nvPr/>
        </p:nvSpPr>
        <p:spPr>
          <a:xfrm>
            <a:off x="2163240" y="1834869"/>
            <a:ext cx="3376295" cy="48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5080" indent="-307340">
              <a:lnSpc>
                <a:spcPct val="113100"/>
              </a:lnSpc>
            </a:pPr>
            <a:r>
              <a:rPr lang="en-CA" sz="1400" spc="-5" dirty="0" smtClean="0">
                <a:solidFill>
                  <a:srgbClr val="6D6E6D"/>
                </a:solidFill>
                <a:latin typeface="Arial"/>
                <a:cs typeface="Arial"/>
              </a:rPr>
              <a:t>The search engine is supported by multiple </a:t>
            </a:r>
          </a:p>
          <a:p>
            <a:pPr marL="319405" marR="5080" indent="-307340">
              <a:lnSpc>
                <a:spcPct val="113100"/>
              </a:lnSpc>
            </a:pPr>
            <a:r>
              <a:rPr lang="en-CA" sz="1400" spc="-5" dirty="0" smtClean="0">
                <a:solidFill>
                  <a:srgbClr val="6D6E6D"/>
                </a:solidFill>
                <a:latin typeface="Arial"/>
                <a:cs typeface="Arial"/>
              </a:rPr>
              <a:t>layers of information.</a:t>
            </a:r>
            <a:endParaRPr lang="en-CA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cxnSp>
        <p:nvCxnSpPr>
          <p:cNvPr id="5" name="Elbow Connector 4"/>
          <p:cNvCxnSpPr>
            <a:stCxn id="76" idx="4"/>
            <a:endCxn id="79" idx="0"/>
          </p:cNvCxnSpPr>
          <p:nvPr/>
        </p:nvCxnSpPr>
        <p:spPr>
          <a:xfrm rot="16200000" flipH="1">
            <a:off x="6778014" y="2190039"/>
            <a:ext cx="718590" cy="139286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6" idx="4"/>
            <a:endCxn id="78" idx="0"/>
          </p:cNvCxnSpPr>
          <p:nvPr/>
        </p:nvCxnSpPr>
        <p:spPr>
          <a:xfrm rot="5400000">
            <a:off x="5515885" y="2320772"/>
            <a:ext cx="718590" cy="11313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6" idx="4"/>
            <a:endCxn id="77" idx="0"/>
          </p:cNvCxnSpPr>
          <p:nvPr/>
        </p:nvCxnSpPr>
        <p:spPr>
          <a:xfrm rot="5400000">
            <a:off x="4253756" y="1058643"/>
            <a:ext cx="718590" cy="365565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6" idx="4"/>
            <a:endCxn id="80" idx="0"/>
          </p:cNvCxnSpPr>
          <p:nvPr/>
        </p:nvCxnSpPr>
        <p:spPr>
          <a:xfrm rot="16200000" flipH="1">
            <a:off x="8040143" y="927910"/>
            <a:ext cx="718590" cy="39171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2"/>
          <p:cNvSpPr txBox="1">
            <a:spLocks/>
          </p:cNvSpPr>
          <p:nvPr/>
        </p:nvSpPr>
        <p:spPr>
          <a:xfrm>
            <a:off x="3248297" y="4278157"/>
            <a:ext cx="5695406" cy="1212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6D6E6D"/>
                </a:solidFill>
                <a:latin typeface="Arial"/>
                <a:cs typeface="Arial"/>
              </a:rPr>
              <a:t>Eric.charton@yp.ca</a:t>
            </a:r>
            <a:endParaRPr lang="en-US" sz="1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1912144" y="3395268"/>
            <a:ext cx="8367712" cy="4160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400" dirty="0" smtClean="0">
                <a:solidFill>
                  <a:srgbClr val="6D6E6D"/>
                </a:solidFill>
                <a:latin typeface="Arial"/>
                <a:cs typeface="Arial"/>
              </a:rPr>
              <a:t>Thank you.</a:t>
            </a:r>
            <a:endParaRPr lang="en-AU" sz="2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54650" y="4075595"/>
            <a:ext cx="1282700" cy="0"/>
          </a:xfrm>
          <a:prstGeom prst="line">
            <a:avLst/>
          </a:prstGeom>
          <a:ln w="38100" cmpd="sng">
            <a:solidFill>
              <a:srgbClr val="FFF1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ges Jaunes-NoT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6" y="1474167"/>
            <a:ext cx="4510228" cy="1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is local search 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11430" y="5276698"/>
            <a:ext cx="3631110" cy="574055"/>
            <a:chOff x="1711430" y="5276698"/>
            <a:chExt cx="3631110" cy="574055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11430" y="5302113"/>
              <a:ext cx="548640" cy="548640"/>
            </a:xfrm>
            <a:prstGeom prst="ellipse">
              <a:avLst/>
            </a:prstGeom>
            <a:solidFill>
              <a:srgbClr val="FFF10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6076" y="527669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D6E6D"/>
                  </a:solidFill>
                  <a:latin typeface="Roboto black"/>
                  <a:cs typeface="Roboto black"/>
                </a:rPr>
                <a:t>500M visits</a:t>
              </a:r>
              <a:endParaRPr lang="en-US" sz="2000" dirty="0">
                <a:solidFill>
                  <a:srgbClr val="6D6E6D"/>
                </a:solidFill>
                <a:latin typeface="Roboto black"/>
                <a:cs typeface="Roboto black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57749" y="5658852"/>
              <a:ext cx="2984791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 smtClean="0">
                  <a:solidFill>
                    <a:srgbClr val="6D6E6D"/>
                  </a:solidFill>
                </a:rPr>
                <a:t>Local topics Restaurants / Home &amp; services / legal …</a:t>
              </a:r>
              <a:endParaRPr lang="en-US" sz="1000" dirty="0">
                <a:solidFill>
                  <a:srgbClr val="6D6E6D"/>
                </a:solidFill>
              </a:endParaRPr>
            </a:p>
          </p:txBody>
        </p:sp>
      </p:grpSp>
      <p:sp>
        <p:nvSpPr>
          <p:cNvPr id="178" name="Text Placeholder 32"/>
          <p:cNvSpPr txBox="1">
            <a:spLocks/>
          </p:cNvSpPr>
          <p:nvPr/>
        </p:nvSpPr>
        <p:spPr>
          <a:xfrm>
            <a:off x="7583863" y="2027419"/>
            <a:ext cx="3984251" cy="322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6D6E6D"/>
                </a:solidFill>
                <a:latin typeface="Arial"/>
                <a:cs typeface="Arial"/>
              </a:rPr>
              <a:t>Local search is the use of specialized Internet search engines that allow users to submit geographically constrained searches against a structured database of local business listings.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98148" y="3174217"/>
            <a:ext cx="3998538" cy="602483"/>
            <a:chOff x="7583862" y="2907192"/>
            <a:chExt cx="3998538" cy="602483"/>
          </a:xfrm>
        </p:grpSpPr>
        <p:sp>
          <p:nvSpPr>
            <p:cNvPr id="183" name="Text Placeholder 32"/>
            <p:cNvSpPr txBox="1">
              <a:spLocks/>
            </p:cNvSpPr>
            <p:nvPr/>
          </p:nvSpPr>
          <p:spPr>
            <a:xfrm>
              <a:off x="7598149" y="3187370"/>
              <a:ext cx="3984251" cy="32230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YP.ca YP.com,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Pagesjaunes.fr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, Yelp, Facebook for local businesses …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 Placeholder 33"/>
            <p:cNvSpPr txBox="1">
              <a:spLocks/>
            </p:cNvSpPr>
            <p:nvPr/>
          </p:nvSpPr>
          <p:spPr>
            <a:xfrm>
              <a:off x="7583862" y="2907192"/>
              <a:ext cx="3998537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Examples of local search engines</a:t>
              </a:r>
              <a:endParaRPr lang="en-AU" sz="18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" name="Picture 1" descr="canada-map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21" y="1377612"/>
            <a:ext cx="4684079" cy="3619516"/>
          </a:xfrm>
          <a:prstGeom prst="rect">
            <a:avLst/>
          </a:prstGeom>
        </p:spPr>
      </p:pic>
      <p:pic>
        <p:nvPicPr>
          <p:cNvPr id="3" name="Picture 2" descr="YP-Pin-2015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67" y="3487303"/>
            <a:ext cx="749300" cy="1035470"/>
          </a:xfrm>
          <a:prstGeom prst="rect">
            <a:avLst/>
          </a:prstGeom>
        </p:spPr>
      </p:pic>
      <p:pic>
        <p:nvPicPr>
          <p:cNvPr id="194" name="Picture 193" descr="YP-Pin-2015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21" y="2855445"/>
            <a:ext cx="749300" cy="1035470"/>
          </a:xfrm>
          <a:prstGeom prst="rect">
            <a:avLst/>
          </a:prstGeom>
        </p:spPr>
      </p:pic>
      <p:pic>
        <p:nvPicPr>
          <p:cNvPr id="195" name="Picture 194" descr="YP-Pin-2015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54" y="2777685"/>
            <a:ext cx="749300" cy="1035470"/>
          </a:xfrm>
          <a:prstGeom prst="rect">
            <a:avLst/>
          </a:prstGeom>
        </p:spPr>
      </p:pic>
      <p:pic>
        <p:nvPicPr>
          <p:cNvPr id="193" name="Picture 192" descr="YP-Pin-2015-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93" y="3934115"/>
            <a:ext cx="749300" cy="103547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675734" y="4372802"/>
            <a:ext cx="3998538" cy="602483"/>
            <a:chOff x="7583862" y="2907192"/>
            <a:chExt cx="3998538" cy="602483"/>
          </a:xfrm>
        </p:grpSpPr>
        <p:sp>
          <p:nvSpPr>
            <p:cNvPr id="37" name="Text Placeholder 32"/>
            <p:cNvSpPr txBox="1">
              <a:spLocks/>
            </p:cNvSpPr>
            <p:nvPr/>
          </p:nvSpPr>
          <p:spPr>
            <a:xfrm>
              <a:off x="7598149" y="3187370"/>
              <a:ext cx="3984251" cy="32230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22M users</a:t>
              </a:r>
            </a:p>
            <a:p>
              <a:pPr marL="0" indent="0"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500 M visits / year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9" name="Text Placeholder 33"/>
            <p:cNvSpPr txBox="1">
              <a:spLocks/>
            </p:cNvSpPr>
            <p:nvPr/>
          </p:nvSpPr>
          <p:spPr>
            <a:xfrm>
              <a:off x="7583862" y="2907192"/>
              <a:ext cx="3998537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In Canada</a:t>
              </a:r>
              <a:endParaRPr lang="en-AU" sz="18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3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Information architecture challenges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79725" y="1904494"/>
            <a:ext cx="2104634" cy="2156878"/>
            <a:chOff x="1179725" y="1904494"/>
            <a:chExt cx="2104634" cy="2156878"/>
          </a:xfrm>
        </p:grpSpPr>
        <p:sp>
          <p:nvSpPr>
            <p:cNvPr id="25" name="Oval 24"/>
            <p:cNvSpPr/>
            <p:nvPr/>
          </p:nvSpPr>
          <p:spPr>
            <a:xfrm>
              <a:off x="1282700" y="2059715"/>
              <a:ext cx="2001659" cy="2001657"/>
            </a:xfrm>
            <a:prstGeom prst="ellipse">
              <a:avLst/>
            </a:prstGeom>
            <a:solidFill>
              <a:srgbClr val="FFF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600" b="1" dirty="0" smtClean="0">
                  <a:solidFill>
                    <a:srgbClr val="3E3F3E"/>
                  </a:solidFill>
                  <a:latin typeface="Arial"/>
                  <a:cs typeface="Arial"/>
                </a:rPr>
                <a:t>Search engine to search for local businesses</a:t>
              </a:r>
              <a:endParaRPr lang="en-US" sz="1600" b="1" dirty="0">
                <a:solidFill>
                  <a:srgbClr val="3E3F3E"/>
                </a:solidFill>
                <a:latin typeface="Arial"/>
                <a:cs typeface="Arial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179725" y="1904494"/>
              <a:ext cx="702057" cy="70205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7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5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82596" y="1868516"/>
            <a:ext cx="2108292" cy="2001657"/>
            <a:chOff x="3282596" y="1868516"/>
            <a:chExt cx="2108292" cy="2001657"/>
          </a:xfrm>
        </p:grpSpPr>
        <p:sp>
          <p:nvSpPr>
            <p:cNvPr id="26" name="Oval 25"/>
            <p:cNvSpPr/>
            <p:nvPr/>
          </p:nvSpPr>
          <p:spPr>
            <a:xfrm>
              <a:off x="3282596" y="1868516"/>
              <a:ext cx="2001659" cy="2001657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3E3F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600" b="1" dirty="0" smtClean="0">
                  <a:solidFill>
                    <a:srgbClr val="3E3F3E"/>
                  </a:solidFill>
                  <a:latin typeface="Arial"/>
                  <a:cs typeface="Arial"/>
                </a:rPr>
                <a:t>Merchant content</a:t>
              </a:r>
              <a:endParaRPr lang="en-US" sz="1600" b="1" dirty="0">
                <a:solidFill>
                  <a:srgbClr val="3E3F3E"/>
                </a:solidFill>
                <a:latin typeface="Arial"/>
                <a:cs typeface="Arial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688831" y="1904494"/>
              <a:ext cx="702057" cy="70205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7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5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82596" y="3870173"/>
            <a:ext cx="2108292" cy="2001657"/>
            <a:chOff x="3282596" y="3870173"/>
            <a:chExt cx="2108292" cy="2001657"/>
          </a:xfrm>
        </p:grpSpPr>
        <p:sp>
          <p:nvSpPr>
            <p:cNvPr id="28" name="Oval 27"/>
            <p:cNvSpPr/>
            <p:nvPr/>
          </p:nvSpPr>
          <p:spPr>
            <a:xfrm>
              <a:off x="3282596" y="3870173"/>
              <a:ext cx="2001659" cy="2001657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6D6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6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Geo Content</a:t>
              </a:r>
              <a:endParaRPr lang="en-AU" sz="16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688831" y="5145972"/>
              <a:ext cx="702057" cy="70205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7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5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86590" y="3870173"/>
            <a:ext cx="2097769" cy="2001657"/>
            <a:chOff x="1186590" y="3870173"/>
            <a:chExt cx="2097769" cy="2001657"/>
          </a:xfrm>
        </p:grpSpPr>
        <p:sp>
          <p:nvSpPr>
            <p:cNvPr id="27" name="Oval 26"/>
            <p:cNvSpPr/>
            <p:nvPr/>
          </p:nvSpPr>
          <p:spPr>
            <a:xfrm>
              <a:off x="1282700" y="3870173"/>
              <a:ext cx="2001659" cy="2001657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B2B3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600" b="1" dirty="0" smtClean="0">
                  <a:solidFill>
                    <a:srgbClr val="B2B3B2"/>
                  </a:solidFill>
                  <a:latin typeface="Arial"/>
                  <a:cs typeface="Arial"/>
                </a:rPr>
                <a:t>Informative content</a:t>
              </a:r>
              <a:endParaRPr lang="en-AU" sz="1600" b="1" dirty="0">
                <a:solidFill>
                  <a:srgbClr val="B2B3B2"/>
                </a:solidFill>
                <a:latin typeface="Arial"/>
                <a:cs typeface="Arial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186590" y="5145972"/>
              <a:ext cx="702057" cy="70205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7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5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55619" y="5090549"/>
            <a:ext cx="5726781" cy="695750"/>
            <a:chOff x="5855619" y="5090549"/>
            <a:chExt cx="5726781" cy="695750"/>
          </a:xfrm>
        </p:grpSpPr>
        <p:sp>
          <p:nvSpPr>
            <p:cNvPr id="34" name="Text Placeholder 32"/>
            <p:cNvSpPr txBox="1">
              <a:spLocks/>
            </p:cNvSpPr>
            <p:nvPr/>
          </p:nvSpPr>
          <p:spPr>
            <a:xfrm>
              <a:off x="5869287" y="5269713"/>
              <a:ext cx="5713113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rgbClr val="6D6E6D"/>
                  </a:solidFill>
                  <a:latin typeface="Arial"/>
                  <a:cs typeface="Arial"/>
                </a:rPr>
                <a:t>The information displayed to answer to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the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user needs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: images, textual description, open hours, deals …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 Placeholder 33"/>
            <p:cNvSpPr txBox="1">
              <a:spLocks/>
            </p:cNvSpPr>
            <p:nvPr/>
          </p:nvSpPr>
          <p:spPr>
            <a:xfrm>
              <a:off x="5855619" y="5090549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Informative content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5619" y="4029578"/>
            <a:ext cx="5726781" cy="695750"/>
            <a:chOff x="5855619" y="4029578"/>
            <a:chExt cx="5726781" cy="695750"/>
          </a:xfrm>
        </p:grpSpPr>
        <p:sp>
          <p:nvSpPr>
            <p:cNvPr id="38" name="Text Placeholder 32"/>
            <p:cNvSpPr txBox="1">
              <a:spLocks/>
            </p:cNvSpPr>
            <p:nvPr/>
          </p:nvSpPr>
          <p:spPr>
            <a:xfrm>
              <a:off x="5869287" y="4208742"/>
              <a:ext cx="5713113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Used to locate merchants according to the user location…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9" name="Text Placeholder 33"/>
            <p:cNvSpPr txBox="1">
              <a:spLocks/>
            </p:cNvSpPr>
            <p:nvPr/>
          </p:nvSpPr>
          <p:spPr>
            <a:xfrm>
              <a:off x="5855619" y="4029578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Geo Content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619" y="2968607"/>
            <a:ext cx="5726781" cy="630804"/>
            <a:chOff x="5855619" y="2968607"/>
            <a:chExt cx="5726781" cy="69575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5869287" y="3147771"/>
              <a:ext cx="5713113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Used to feed the search engine and help it to retrieve the relevant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listing. Can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be keywords, business names, address, category…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 Placeholder 33"/>
            <p:cNvSpPr txBox="1">
              <a:spLocks/>
            </p:cNvSpPr>
            <p:nvPr/>
          </p:nvSpPr>
          <p:spPr>
            <a:xfrm>
              <a:off x="5855619" y="2968607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Merchant content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9287" y="1568133"/>
            <a:ext cx="5726782" cy="1041029"/>
            <a:chOff x="5855618" y="1564205"/>
            <a:chExt cx="5726782" cy="1041029"/>
          </a:xfrm>
        </p:grpSpPr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5869287" y="2088648"/>
              <a:ext cx="5713113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 search engine is used to retrieve local search related content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and information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. Three main categories of information need to be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available :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 Placeholder 33"/>
            <p:cNvSpPr txBox="1">
              <a:spLocks/>
            </p:cNvSpPr>
            <p:nvPr/>
          </p:nvSpPr>
          <p:spPr>
            <a:xfrm>
              <a:off x="5855618" y="1564205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Search engine need to be supported by a powerful information architecture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3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smtClean="0"/>
              <a:t>A lot of </a:t>
            </a:r>
            <a:r>
              <a:rPr lang="fr-CA" dirty="0" err="1" smtClean="0"/>
              <a:t>legacy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56952" y="1612669"/>
            <a:ext cx="621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one century, companies specialized in printed telephone directories have developed methods and techniques to collect and structure information about local businesses in the perspective of publishing those information through a very specific medium: printed directories. </a:t>
            </a:r>
            <a:endParaRPr lang="fr-CA" dirty="0"/>
          </a:p>
        </p:txBody>
      </p:sp>
      <p:pic>
        <p:nvPicPr>
          <p:cNvPr id="2052" name="Picture 4" descr="old yellow pages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1" y="4396683"/>
            <a:ext cx="1952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smtClean="0"/>
              <a:t>The digital transformation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56953" y="1612669"/>
            <a:ext cx="4613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Nowadays, distributing local related information is mainly performed through modern and interactive platforms like smart-phones.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Thus</a:t>
            </a:r>
            <a:r>
              <a:rPr lang="en-US" dirty="0"/>
              <a:t>, this new way of listing businesses involves much more data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descriptive textual content to help determine its business category (plumber, lawyer</a:t>
            </a:r>
            <a:r>
              <a:rPr lang="en-US" dirty="0" smtClean="0"/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metadata </a:t>
            </a:r>
            <a:r>
              <a:rPr lang="en-US" dirty="0"/>
              <a:t>as hours of </a:t>
            </a:r>
            <a:r>
              <a:rPr lang="en-US" dirty="0" smtClean="0"/>
              <a:t>operation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these mandatory contents are difficult to collect through traditional information extraction processes.</a:t>
            </a:r>
            <a:endParaRPr lang="fr-CA" dirty="0"/>
          </a:p>
        </p:txBody>
      </p:sp>
      <p:pic>
        <p:nvPicPr>
          <p:cNvPr id="2054" name="Picture 6" descr="https://movement-prod.imgix.net/uploads/f5/69d4b53c3ef4633b2f44d1131b7264/YP_Dine_Montreal_800x320.jpg?fit=min&amp;h=420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40" y="3658552"/>
            <a:ext cx="5810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Information architecture 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rgbClr val="6D6E6D"/>
                </a:solidFill>
              </a:rPr>
              <a:t>Search Your Neighbourhood Using Open Data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83809" y="1780503"/>
            <a:ext cx="3020902" cy="4115862"/>
            <a:chOff x="983809" y="1780503"/>
            <a:chExt cx="3020902" cy="4115862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1160268" y="3312679"/>
              <a:ext cx="2844443" cy="25836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Local businesses rarely offer exhaustive and easy to access content like websites or documentation. Usual techniques (crawl, information extraction) are sometimes inefficient. Historical system – telco data –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cant be used alone.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57" name="Text Placeholder 33"/>
            <p:cNvSpPr txBox="1">
              <a:spLocks/>
            </p:cNvSpPr>
            <p:nvPr/>
          </p:nvSpPr>
          <p:spPr>
            <a:xfrm>
              <a:off x="1771651" y="1999141"/>
              <a:ext cx="2233060" cy="37152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Where are the data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983809" y="1780503"/>
              <a:ext cx="703327" cy="703326"/>
            </a:xfrm>
            <a:prstGeom prst="ellipse">
              <a:avLst/>
            </a:prstGeom>
            <a:solidFill>
              <a:srgbClr val="FFF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9" name="Text Placeholder 33"/>
            <p:cNvSpPr txBox="1">
              <a:spLocks/>
            </p:cNvSpPr>
            <p:nvPr/>
          </p:nvSpPr>
          <p:spPr>
            <a:xfrm>
              <a:off x="1160268" y="2561484"/>
              <a:ext cx="2842693" cy="75119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14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Data are difficult to collect</a:t>
              </a:r>
              <a:endParaRPr lang="en-AU" sz="14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14307" y="1780503"/>
            <a:ext cx="3020902" cy="4115862"/>
            <a:chOff x="4514307" y="1780503"/>
            <a:chExt cx="3020902" cy="4115862"/>
          </a:xfrm>
        </p:grpSpPr>
        <p:sp>
          <p:nvSpPr>
            <p:cNvPr id="60" name="Text Placeholder 32"/>
            <p:cNvSpPr txBox="1">
              <a:spLocks/>
            </p:cNvSpPr>
            <p:nvPr/>
          </p:nvSpPr>
          <p:spPr>
            <a:xfrm>
              <a:off x="4690766" y="3312679"/>
              <a:ext cx="2844443" cy="25836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Information retrieval systems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involved in local search need access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to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all information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to provide relevant results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62" name="Text Placeholder 33"/>
            <p:cNvSpPr txBox="1">
              <a:spLocks/>
            </p:cNvSpPr>
            <p:nvPr/>
          </p:nvSpPr>
          <p:spPr>
            <a:xfrm>
              <a:off x="5302149" y="1999141"/>
              <a:ext cx="2233060" cy="37152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How to use the data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514307" y="1780503"/>
              <a:ext cx="703327" cy="703326"/>
            </a:xfrm>
            <a:prstGeom prst="ellipse">
              <a:avLst/>
            </a:prstGeom>
            <a:solidFill>
              <a:srgbClr val="FFF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sz="16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64" name="Text Placeholder 33"/>
            <p:cNvSpPr txBox="1">
              <a:spLocks/>
            </p:cNvSpPr>
            <p:nvPr/>
          </p:nvSpPr>
          <p:spPr>
            <a:xfrm>
              <a:off x="4672268" y="2561484"/>
              <a:ext cx="2842693" cy="75119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14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Searching with incomplete data is a challenging task</a:t>
              </a:r>
              <a:endParaRPr lang="en-AU" sz="14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4805" y="1780503"/>
            <a:ext cx="3020902" cy="4115862"/>
            <a:chOff x="8044805" y="1780503"/>
            <a:chExt cx="3020902" cy="4115862"/>
          </a:xfrm>
        </p:grpSpPr>
        <p:sp>
          <p:nvSpPr>
            <p:cNvPr id="65" name="Text Placeholder 32"/>
            <p:cNvSpPr txBox="1">
              <a:spLocks/>
            </p:cNvSpPr>
            <p:nvPr/>
          </p:nvSpPr>
          <p:spPr>
            <a:xfrm>
              <a:off x="8202766" y="3312679"/>
              <a:ext cx="2844443" cy="25836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Noisy data are challenging and difficult to accommodate in an information architecture dedicated to a search engine.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 Placeholder 33"/>
            <p:cNvSpPr txBox="1">
              <a:spLocks/>
            </p:cNvSpPr>
            <p:nvPr/>
          </p:nvSpPr>
          <p:spPr>
            <a:xfrm>
              <a:off x="8832647" y="1957576"/>
              <a:ext cx="2233060" cy="37152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 smtClean="0">
                  <a:solidFill>
                    <a:srgbClr val="6D6E6D"/>
                  </a:solidFill>
                  <a:latin typeface="Arial"/>
                  <a:cs typeface="Arial"/>
                </a:rPr>
                <a:t>How to process the data</a:t>
              </a:r>
              <a:endParaRPr lang="en-AU" sz="18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8044805" y="1780503"/>
              <a:ext cx="703327" cy="703326"/>
            </a:xfrm>
            <a:prstGeom prst="ellipse">
              <a:avLst/>
            </a:prstGeom>
            <a:solidFill>
              <a:srgbClr val="FFF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sz="16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69" name="Text Placeholder 33"/>
            <p:cNvSpPr txBox="1">
              <a:spLocks/>
            </p:cNvSpPr>
            <p:nvPr/>
          </p:nvSpPr>
          <p:spPr>
            <a:xfrm>
              <a:off x="8202766" y="2561484"/>
              <a:ext cx="2842693" cy="75119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1400" b="1" dirty="0" smtClean="0">
                  <a:solidFill>
                    <a:srgbClr val="6D6E6D"/>
                  </a:solidFill>
                  <a:latin typeface="Arial"/>
                  <a:cs typeface="Arial"/>
                </a:rPr>
                <a:t>User content is sometime available but difficult to process</a:t>
              </a:r>
              <a:endParaRPr lang="en-AU" sz="1400" b="1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6" name="Picture 15" descr="Icon Set singles-Dark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3" y="1861738"/>
            <a:ext cx="546100" cy="546100"/>
          </a:xfrm>
          <a:prstGeom prst="rect">
            <a:avLst/>
          </a:prstGeom>
        </p:spPr>
      </p:pic>
      <p:pic>
        <p:nvPicPr>
          <p:cNvPr id="20" name="Picture 19" descr="Icon Set singles-Dark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20" y="1861738"/>
            <a:ext cx="546100" cy="546100"/>
          </a:xfrm>
          <a:prstGeom prst="rect">
            <a:avLst/>
          </a:prstGeom>
        </p:spPr>
      </p:pic>
      <p:pic>
        <p:nvPicPr>
          <p:cNvPr id="21" name="Picture 20" descr="Icon Set singles-Dark (dragged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18" y="1861738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/>
          <p:cNvSpPr txBox="1">
            <a:spLocks/>
          </p:cNvSpPr>
          <p:nvPr/>
        </p:nvSpPr>
        <p:spPr>
          <a:xfrm>
            <a:off x="1912144" y="3395268"/>
            <a:ext cx="8367712" cy="4160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400" dirty="0" smtClean="0">
                <a:solidFill>
                  <a:srgbClr val="6D6E6D"/>
                </a:solidFill>
                <a:latin typeface="Arial"/>
                <a:cs typeface="Arial"/>
              </a:rPr>
              <a:t>Examples</a:t>
            </a:r>
            <a:endParaRPr lang="en-AU" sz="2400" dirty="0">
              <a:solidFill>
                <a:srgbClr val="6D6E6D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54650" y="4075595"/>
            <a:ext cx="1282700" cy="0"/>
          </a:xfrm>
          <a:prstGeom prst="line">
            <a:avLst/>
          </a:prstGeom>
          <a:ln w="38100" cmpd="sng">
            <a:solidFill>
              <a:srgbClr val="FFF1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7954" y="950542"/>
            <a:ext cx="4713393" cy="1049067"/>
            <a:chOff x="6737954" y="950542"/>
            <a:chExt cx="4713393" cy="1049067"/>
          </a:xfrm>
        </p:grpSpPr>
        <p:sp>
          <p:nvSpPr>
            <p:cNvPr id="34" name="Rectangle 33"/>
            <p:cNvSpPr/>
            <p:nvPr/>
          </p:nvSpPr>
          <p:spPr>
            <a:xfrm>
              <a:off x="6737954" y="1390211"/>
              <a:ext cx="4713393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The system is in trouble if the geo-representation is not properly organized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37954" y="950542"/>
              <a:ext cx="4713393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rgbClr val="6D6E6D"/>
                  </a:solidFill>
                  <a:latin typeface="Arial"/>
                  <a:cs typeface="Arial"/>
                </a:rPr>
                <a:t>Finding the correct location</a:t>
              </a:r>
              <a:endParaRPr lang="en-US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8917"/>
          <a:stretch>
            <a:fillRect/>
          </a:stretch>
        </p:blipFill>
        <p:spPr>
          <a:xfrm>
            <a:off x="0" y="0"/>
            <a:ext cx="6118225" cy="6858000"/>
          </a:xfrm>
        </p:spPr>
      </p:pic>
    </p:spTree>
    <p:extLst>
      <p:ext uri="{BB962C8B-B14F-4D97-AF65-F5344CB8AC3E}">
        <p14:creationId xmlns:p14="http://schemas.microsoft.com/office/powerpoint/2010/main" val="2660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7954" y="950542"/>
            <a:ext cx="4713393" cy="1283811"/>
            <a:chOff x="6737954" y="950542"/>
            <a:chExt cx="4713393" cy="1283811"/>
          </a:xfrm>
        </p:grpSpPr>
        <p:sp>
          <p:nvSpPr>
            <p:cNvPr id="34" name="Rectangle 33"/>
            <p:cNvSpPr/>
            <p:nvPr/>
          </p:nvSpPr>
          <p:spPr>
            <a:xfrm>
              <a:off x="6737954" y="1390211"/>
              <a:ext cx="4713393" cy="844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How to collect web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site content, textual descriptions,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geo-graphical position,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meta data like opening hours,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to </a:t>
              </a:r>
              <a:r>
                <a:rPr lang="en-US" sz="1400" dirty="0" smtClean="0">
                  <a:solidFill>
                    <a:srgbClr val="6D6E6D"/>
                  </a:solidFill>
                  <a:latin typeface="Arial"/>
                  <a:cs typeface="Arial"/>
                </a:rPr>
                <a:t>avoid empty or poor content ? </a:t>
              </a:r>
              <a:endParaRPr lang="en-US" sz="1400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37954" y="950542"/>
              <a:ext cx="4713393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rgbClr val="6D6E6D"/>
                  </a:solidFill>
                  <a:latin typeface="Arial"/>
                  <a:cs typeface="Arial"/>
                </a:rPr>
                <a:t>Providing useful content</a:t>
              </a:r>
              <a:endParaRPr lang="en-US" dirty="0">
                <a:solidFill>
                  <a:srgbClr val="6D6E6D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7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8917"/>
          <a:stretch>
            <a:fillRect/>
          </a:stretch>
        </p:blipFill>
        <p:spPr>
          <a:xfrm>
            <a:off x="0" y="0"/>
            <a:ext cx="6118225" cy="6858000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9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0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262526"/>
      </a:dk1>
      <a:lt1>
        <a:srgbClr val="FFFFFF"/>
      </a:lt1>
      <a:dk2>
        <a:srgbClr val="262626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FFE611"/>
      </a:accent6>
      <a:hlink>
        <a:srgbClr val="FED517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27752</TotalTime>
  <Words>894</Words>
  <Application>Microsoft Office PowerPoint</Application>
  <PresentationFormat>Custom</PresentationFormat>
  <Paragraphs>113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Eric Charton</cp:lastModifiedBy>
  <cp:revision>2637</cp:revision>
  <cp:lastPrinted>2016-01-22T16:25:28Z</cp:lastPrinted>
  <dcterms:created xsi:type="dcterms:W3CDTF">2016-01-28T18:50:36Z</dcterms:created>
  <dcterms:modified xsi:type="dcterms:W3CDTF">2016-02-19T19:28:59Z</dcterms:modified>
</cp:coreProperties>
</file>