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81" r:id="rId3"/>
    <p:sldId id="272" r:id="rId4"/>
    <p:sldId id="273" r:id="rId5"/>
    <p:sldId id="274" r:id="rId6"/>
    <p:sldId id="275" r:id="rId7"/>
    <p:sldId id="269" r:id="rId8"/>
    <p:sldId id="277" r:id="rId9"/>
    <p:sldId id="278" r:id="rId10"/>
    <p:sldId id="279" r:id="rId11"/>
    <p:sldId id="262" r:id="rId12"/>
    <p:sldId id="280" r:id="rId13"/>
    <p:sldId id="264" r:id="rId14"/>
    <p:sldId id="271" r:id="rId1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ACCBDE"/>
    <a:srgbClr val="004260"/>
    <a:srgbClr val="00324D"/>
    <a:srgbClr val="02253C"/>
    <a:srgbClr val="F50000"/>
    <a:srgbClr val="D8EFFE"/>
    <a:srgbClr val="00324E"/>
    <a:srgbClr val="1677CB"/>
    <a:srgbClr val="737472"/>
    <a:srgbClr val="FA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5080"/>
  </p:normalViewPr>
  <p:slideViewPr>
    <p:cSldViewPr snapToGrid="0" snapToObjects="1">
      <p:cViewPr varScale="1">
        <p:scale>
          <a:sx n="93" d="100"/>
          <a:sy n="93" d="100"/>
        </p:scale>
        <p:origin x="6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DE9AD867-1003-E046-974F-35FE94BF9F2D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F80CEAC4-F0C4-FF46-8BA7-97697B8D945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2867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26D854DB-D4C0-6343-8F72-C2D57091F910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FD34BA39-C4C0-DA44-B299-9EC6790A769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7702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7" b="3945"/>
          <a:stretch/>
        </p:blipFill>
        <p:spPr>
          <a:xfrm>
            <a:off x="-1" y="1"/>
            <a:ext cx="9144001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375" y="288563"/>
            <a:ext cx="2089521" cy="821777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3464848" y="2360458"/>
            <a:ext cx="3545111" cy="0"/>
          </a:xfrm>
          <a:prstGeom prst="line">
            <a:avLst/>
          </a:prstGeom>
          <a:ln w="38100">
            <a:solidFill>
              <a:srgbClr val="F5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465286" y="1206077"/>
            <a:ext cx="4943475" cy="877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500"/>
              </a:lnSpc>
              <a:spcBef>
                <a:spcPts val="0"/>
              </a:spcBef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br>
              <a:rPr lang="en-US" dirty="0"/>
            </a:br>
            <a:r>
              <a:rPr lang="en-US" dirty="0"/>
              <a:t>lorem ipsum </a:t>
            </a:r>
            <a:r>
              <a:rPr lang="en-US" dirty="0" err="1"/>
              <a:t>dolore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465286" y="2924467"/>
            <a:ext cx="4943475" cy="2626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Nom du </a:t>
            </a:r>
            <a:r>
              <a:rPr lang="en-US" dirty="0" err="1"/>
              <a:t>présentateur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465286" y="3473353"/>
            <a:ext cx="4943475" cy="2777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00"/>
              </a:lnSpc>
              <a:spcBef>
                <a:spcPts val="0"/>
              </a:spcBef>
              <a:buFontTx/>
              <a:buNone/>
              <a:defRPr sz="1500" b="0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315968" y="690336"/>
            <a:ext cx="512064" cy="0"/>
          </a:xfrm>
          <a:prstGeom prst="line">
            <a:avLst/>
          </a:prstGeom>
          <a:ln>
            <a:solidFill>
              <a:srgbClr val="F5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itre 12"/>
          <p:cNvSpPr>
            <a:spLocks noGrp="1"/>
          </p:cNvSpPr>
          <p:nvPr>
            <p:ph type="title" hasCustomPrompt="1"/>
          </p:nvPr>
        </p:nvSpPr>
        <p:spPr>
          <a:xfrm>
            <a:off x="457200" y="301753"/>
            <a:ext cx="8229600" cy="304514"/>
          </a:xfrm>
          <a:prstGeom prst="rect">
            <a:avLst/>
          </a:prstGeom>
        </p:spPr>
        <p:txBody>
          <a:bodyPr vert="horz" lIns="0" tIns="0" rIns="0" bIns="0" rtlCol="0" anchor="t" anchorCtr="1">
            <a:normAutofit/>
          </a:bodyPr>
          <a:lstStyle>
            <a:lvl1pPr algn="ctr">
              <a:lnSpc>
                <a:spcPts val="1800"/>
              </a:lnSpc>
              <a:defRPr sz="1700" b="1">
                <a:solidFill>
                  <a:srgbClr val="F5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CLIQUEZ ET MODIFIEZ LE TITRE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934" y="4757057"/>
            <a:ext cx="474872" cy="155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/>
            </a:lvl1pPr>
          </a:lstStyle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‹N°›</a:t>
            </a:fld>
            <a:r>
              <a:rPr lang="en-US" altLang="fr-FR" dirty="0"/>
              <a:t> 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925081"/>
            <a:ext cx="8229600" cy="3712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buFontTx/>
              <a:buNone/>
              <a:defRPr sz="1500" b="1" i="0">
                <a:solidFill>
                  <a:srgbClr val="00324D"/>
                </a:solidFill>
                <a:latin typeface="Arial" charset="0"/>
                <a:ea typeface="Arial" charset="0"/>
                <a:cs typeface="Arial" charset="0"/>
              </a:defRPr>
            </a:lvl1pPr>
            <a:lvl2pPr marL="284400" indent="-284400">
              <a:lnSpc>
                <a:spcPts val="1700"/>
              </a:lnSpc>
              <a:spcBef>
                <a:spcPts val="1800"/>
              </a:spcBef>
              <a:buFont typeface="LucidaGrande" charset="0"/>
              <a:buChar char="&gt;"/>
              <a:defRPr sz="1300" b="0" i="0">
                <a:latin typeface="Arial" charset="0"/>
                <a:ea typeface="Arial" charset="0"/>
                <a:cs typeface="Arial" charset="0"/>
              </a:defRPr>
            </a:lvl2pPr>
            <a:lvl3pPr marL="572400" indent="-284400">
              <a:lnSpc>
                <a:spcPts val="1700"/>
              </a:lnSpc>
              <a:spcBef>
                <a:spcPts val="600"/>
              </a:spcBef>
              <a:buClr>
                <a:schemeClr val="tx1"/>
              </a:buClr>
              <a:buFont typeface="LucidaGrande" charset="0"/>
              <a:buChar char="–"/>
              <a:defRPr sz="1300" b="0" i="0"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Cras</a:t>
            </a:r>
            <a:r>
              <a:rPr lang="en-US" dirty="0"/>
              <a:t> ac libero at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itnanc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nisi </a:t>
            </a:r>
            <a:r>
              <a:rPr lang="en-US" dirty="0" err="1"/>
              <a:t>elementum</a:t>
            </a:r>
            <a:r>
              <a:rPr lang="en-US" dirty="0"/>
              <a:t> ac porta vitae</a:t>
            </a:r>
            <a:br>
              <a:rPr lang="en-US" dirty="0"/>
            </a:br>
            <a:r>
              <a:rPr lang="en-US" dirty="0" err="1"/>
              <a:t>pellentesque</a:t>
            </a:r>
            <a:r>
              <a:rPr lang="en-US" dirty="0"/>
              <a:t> a quam.</a:t>
            </a:r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7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315968" y="934337"/>
            <a:ext cx="512064" cy="0"/>
          </a:xfrm>
          <a:prstGeom prst="line">
            <a:avLst/>
          </a:prstGeom>
          <a:ln>
            <a:solidFill>
              <a:srgbClr val="F5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itre 12"/>
          <p:cNvSpPr>
            <a:spLocks noGrp="1"/>
          </p:cNvSpPr>
          <p:nvPr>
            <p:ph type="title" hasCustomPrompt="1"/>
          </p:nvPr>
        </p:nvSpPr>
        <p:spPr>
          <a:xfrm>
            <a:off x="457200" y="301757"/>
            <a:ext cx="8229600" cy="474059"/>
          </a:xfrm>
          <a:prstGeom prst="rect">
            <a:avLst/>
          </a:prstGeom>
        </p:spPr>
        <p:txBody>
          <a:bodyPr vert="horz" lIns="0" tIns="0" rIns="0" bIns="0" rtlCol="0" anchor="t" anchorCtr="1">
            <a:normAutofit/>
          </a:bodyPr>
          <a:lstStyle>
            <a:lvl1pPr algn="ctr">
              <a:lnSpc>
                <a:spcPts val="1900"/>
              </a:lnSpc>
              <a:defRPr sz="1700" b="1">
                <a:solidFill>
                  <a:srgbClr val="F5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CLIQUEZ ET MODIFIEZ </a:t>
            </a:r>
            <a:br>
              <a:rPr lang="en-US" dirty="0"/>
            </a:br>
            <a:r>
              <a:rPr lang="en-US" dirty="0"/>
              <a:t>LE TITRE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934" y="4757057"/>
            <a:ext cx="474872" cy="155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/>
            </a:lvl1pPr>
          </a:lstStyle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‹N°›</a:t>
            </a:fld>
            <a:r>
              <a:rPr lang="en-US" altLang="fr-FR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42547"/>
            <a:ext cx="8229600" cy="34457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buFontTx/>
              <a:buNone/>
              <a:defRPr sz="1500" b="1" i="0">
                <a:solidFill>
                  <a:srgbClr val="00324D"/>
                </a:solidFill>
                <a:latin typeface="Arial" charset="0"/>
                <a:ea typeface="Arial" charset="0"/>
                <a:cs typeface="Arial" charset="0"/>
              </a:defRPr>
            </a:lvl1pPr>
            <a:lvl2pPr marL="284400" indent="-284400">
              <a:lnSpc>
                <a:spcPts val="1700"/>
              </a:lnSpc>
              <a:spcBef>
                <a:spcPts val="1800"/>
              </a:spcBef>
              <a:buFont typeface="LucidaGrande" charset="0"/>
              <a:buChar char="&gt;"/>
              <a:defRPr sz="1300" b="0" i="0">
                <a:latin typeface="Arial" charset="0"/>
                <a:ea typeface="Arial" charset="0"/>
                <a:cs typeface="Arial" charset="0"/>
              </a:defRPr>
            </a:lvl2pPr>
            <a:lvl3pPr marL="572400" indent="-284400">
              <a:lnSpc>
                <a:spcPts val="1700"/>
              </a:lnSpc>
              <a:spcBef>
                <a:spcPts val="600"/>
              </a:spcBef>
              <a:buClr>
                <a:schemeClr val="tx1"/>
              </a:buClr>
              <a:buFont typeface="LucidaGrande" charset="0"/>
              <a:buChar char="–"/>
              <a:defRPr sz="1300" b="0" i="0"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Cras</a:t>
            </a:r>
            <a:r>
              <a:rPr lang="en-US" dirty="0"/>
              <a:t> ac libero at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itnanc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nisi </a:t>
            </a:r>
            <a:r>
              <a:rPr lang="en-US" dirty="0" err="1"/>
              <a:t>elementum</a:t>
            </a:r>
            <a:r>
              <a:rPr lang="en-US" dirty="0"/>
              <a:t> ac porta vitae</a:t>
            </a:r>
            <a:br>
              <a:rPr lang="en-US" dirty="0"/>
            </a:br>
            <a:r>
              <a:rPr lang="en-US" dirty="0" err="1"/>
              <a:t>pellentesque</a:t>
            </a:r>
            <a:r>
              <a:rPr lang="en-US" dirty="0"/>
              <a:t> a quam.</a:t>
            </a:r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72662" y="2639136"/>
            <a:ext cx="3545111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1761249"/>
            <a:ext cx="4943475" cy="877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700"/>
              </a:lnSpc>
              <a:spcBef>
                <a:spcPts val="0"/>
              </a:spcBef>
              <a:buFontTx/>
              <a:buNone/>
              <a:defRPr sz="23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de la section</a:t>
            </a:r>
            <a:br>
              <a:rPr lang="en-US" dirty="0"/>
            </a:br>
            <a:r>
              <a:rPr lang="en-US" dirty="0"/>
              <a:t>lorem ipsum </a:t>
            </a:r>
            <a:r>
              <a:rPr lang="en-US" dirty="0" err="1"/>
              <a:t>dolore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72662" y="1560359"/>
            <a:ext cx="3545111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7" b="3945"/>
          <a:stretch/>
        </p:blipFill>
        <p:spPr>
          <a:xfrm>
            <a:off x="-1" y="1"/>
            <a:ext cx="9144001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375" y="288563"/>
            <a:ext cx="2089521" cy="821777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464848" y="1935915"/>
            <a:ext cx="2047960" cy="0"/>
          </a:xfrm>
          <a:prstGeom prst="line">
            <a:avLst/>
          </a:prstGeom>
          <a:ln w="38100">
            <a:solidFill>
              <a:srgbClr val="F5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465286" y="1334888"/>
            <a:ext cx="4943475" cy="4176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500"/>
              </a:lnSpc>
              <a:spcBef>
                <a:spcPts val="0"/>
              </a:spcBef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3000" b="1" i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Conclusion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465286" y="2190431"/>
            <a:ext cx="4943475" cy="9364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0" i="1" baseline="0">
                <a:solidFill>
                  <a:srgbClr val="73747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« </a:t>
            </a:r>
            <a:r>
              <a:rPr lang="en-US" dirty="0" err="1"/>
              <a:t>Ceux</a:t>
            </a:r>
            <a:r>
              <a:rPr lang="en-US" dirty="0"/>
              <a:t>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assez</a:t>
            </a:r>
            <a:r>
              <a:rPr lang="en-US" dirty="0"/>
              <a:t> </a:t>
            </a:r>
            <a:r>
              <a:rPr lang="en-US" dirty="0" err="1"/>
              <a:t>fous</a:t>
            </a:r>
            <a:r>
              <a:rPr lang="en-US" dirty="0"/>
              <a:t> pour</a:t>
            </a:r>
            <a:br>
              <a:rPr lang="en-US" dirty="0"/>
            </a:br>
            <a:r>
              <a:rPr lang="en-US" dirty="0" err="1"/>
              <a:t>penser</a:t>
            </a:r>
            <a:r>
              <a:rPr lang="en-US" dirty="0"/>
              <a:t> </a:t>
            </a:r>
            <a:r>
              <a:rPr lang="en-US" dirty="0" err="1"/>
              <a:t>qu’ils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changer le monde,</a:t>
            </a:r>
            <a:br>
              <a:rPr lang="en-US" dirty="0"/>
            </a:b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ceux</a:t>
            </a:r>
            <a:r>
              <a:rPr lang="en-US" dirty="0"/>
              <a:t> qui le font. »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465286" y="3263684"/>
            <a:ext cx="4943475" cy="2777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00"/>
              </a:lnSpc>
              <a:spcBef>
                <a:spcPts val="0"/>
              </a:spcBef>
              <a:buFontTx/>
              <a:buNone/>
              <a:defRPr sz="1500" b="1" i="0">
                <a:solidFill>
                  <a:srgbClr val="00426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Steve Jobs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934" y="4757057"/>
            <a:ext cx="474872" cy="155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/>
            </a:lvl1pPr>
          </a:lstStyle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‹N°›</a:t>
            </a:fld>
            <a:r>
              <a:rPr lang="en-US" altLang="fr-FR" dirty="0"/>
              <a:t> 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554628" y="4757057"/>
            <a:ext cx="0" cy="15557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1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451" y="4759962"/>
            <a:ext cx="174812" cy="1562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3" r:id="rId2"/>
    <p:sldLayoutId id="2147483984" r:id="rId3"/>
    <p:sldLayoutId id="2147483986" r:id="rId4"/>
    <p:sldLayoutId id="2147483987" r:id="rId5"/>
  </p:sldLayoutIdLst>
  <p:hf hdr="0" ftr="0" dt="0"/>
  <p:txStyles>
    <p:titleStyle>
      <a:lvl1pPr algn="l" defTabSz="342892" rtl="0" eaLnBrk="1" fontAlgn="base" hangingPunct="1">
        <a:spcBef>
          <a:spcPct val="0"/>
        </a:spcBef>
        <a:spcAft>
          <a:spcPct val="0"/>
        </a:spcAft>
        <a:defRPr sz="2250" kern="1200">
          <a:solidFill>
            <a:srgbClr val="FF0000"/>
          </a:solidFill>
          <a:latin typeface="Calibri"/>
          <a:ea typeface="Geneva" charset="0"/>
          <a:cs typeface="Calibri"/>
        </a:defRPr>
      </a:lvl1pPr>
      <a:lvl2pPr algn="l" defTabSz="342892" rtl="0" eaLnBrk="1" fontAlgn="base" hangingPunct="1">
        <a:spcBef>
          <a:spcPct val="0"/>
        </a:spcBef>
        <a:spcAft>
          <a:spcPct val="0"/>
        </a:spcAft>
        <a:defRPr sz="2250">
          <a:solidFill>
            <a:srgbClr val="FF0000"/>
          </a:solidFill>
          <a:latin typeface="Calibri" pitchFamily="1" charset="0"/>
          <a:ea typeface="Geneva" charset="0"/>
          <a:cs typeface="Calibri" pitchFamily="34" charset="0"/>
        </a:defRPr>
      </a:lvl2pPr>
      <a:lvl3pPr algn="l" defTabSz="342892" rtl="0" eaLnBrk="1" fontAlgn="base" hangingPunct="1">
        <a:spcBef>
          <a:spcPct val="0"/>
        </a:spcBef>
        <a:spcAft>
          <a:spcPct val="0"/>
        </a:spcAft>
        <a:defRPr sz="2250">
          <a:solidFill>
            <a:srgbClr val="FF0000"/>
          </a:solidFill>
          <a:latin typeface="Calibri" pitchFamily="1" charset="0"/>
          <a:ea typeface="Geneva" charset="0"/>
          <a:cs typeface="Calibri" pitchFamily="34" charset="0"/>
        </a:defRPr>
      </a:lvl3pPr>
      <a:lvl4pPr algn="l" defTabSz="342892" rtl="0" eaLnBrk="1" fontAlgn="base" hangingPunct="1">
        <a:spcBef>
          <a:spcPct val="0"/>
        </a:spcBef>
        <a:spcAft>
          <a:spcPct val="0"/>
        </a:spcAft>
        <a:defRPr sz="2250">
          <a:solidFill>
            <a:srgbClr val="FF0000"/>
          </a:solidFill>
          <a:latin typeface="Calibri" pitchFamily="1" charset="0"/>
          <a:ea typeface="Geneva" charset="0"/>
          <a:cs typeface="Calibri" pitchFamily="34" charset="0"/>
        </a:defRPr>
      </a:lvl4pPr>
      <a:lvl5pPr algn="l" defTabSz="342892" rtl="0" eaLnBrk="1" fontAlgn="base" hangingPunct="1">
        <a:spcBef>
          <a:spcPct val="0"/>
        </a:spcBef>
        <a:spcAft>
          <a:spcPct val="0"/>
        </a:spcAft>
        <a:defRPr sz="2250">
          <a:solidFill>
            <a:srgbClr val="FF0000"/>
          </a:solidFill>
          <a:latin typeface="Calibri" pitchFamily="1" charset="0"/>
          <a:ea typeface="Geneva" charset="0"/>
          <a:cs typeface="Calibri" pitchFamily="34" charset="0"/>
        </a:defRPr>
      </a:lvl5pPr>
      <a:lvl6pPr marL="342892" algn="l" defTabSz="342892" rtl="0" eaLnBrk="1" fontAlgn="base" hangingPunct="1"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" charset="0"/>
          <a:ea typeface="Geneva" charset="0"/>
        </a:defRPr>
      </a:lvl6pPr>
      <a:lvl7pPr marL="685783" algn="l" defTabSz="342892" rtl="0" eaLnBrk="1" fontAlgn="base" hangingPunct="1"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" charset="0"/>
          <a:ea typeface="Geneva" charset="0"/>
        </a:defRPr>
      </a:lvl7pPr>
      <a:lvl8pPr marL="1028675" algn="l" defTabSz="342892" rtl="0" eaLnBrk="1" fontAlgn="base" hangingPunct="1"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" charset="0"/>
          <a:ea typeface="Geneva" charset="0"/>
        </a:defRPr>
      </a:lvl8pPr>
      <a:lvl9pPr marL="1371566" algn="l" defTabSz="342892" rtl="0" eaLnBrk="1" fontAlgn="base" hangingPunct="1"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" charset="0"/>
          <a:ea typeface="Geneva" charset="0"/>
        </a:defRPr>
      </a:lvl9pPr>
    </p:titleStyle>
    <p:bodyStyle>
      <a:lvl1pPr marL="171446" indent="-171446" algn="l" defTabSz="342892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▪"/>
        <a:defRPr sz="1875" kern="1200">
          <a:solidFill>
            <a:schemeClr val="tx1"/>
          </a:solidFill>
          <a:latin typeface="Calibri"/>
          <a:ea typeface="Geneva" charset="0"/>
          <a:cs typeface="Calibri"/>
        </a:defRPr>
      </a:lvl1pPr>
      <a:lvl2pPr marL="470285" indent="-127394" algn="l" defTabSz="342892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▪"/>
        <a:defRPr sz="1500" kern="1200">
          <a:solidFill>
            <a:schemeClr val="tx1"/>
          </a:solidFill>
          <a:latin typeface="Calibri"/>
          <a:ea typeface="Geneva" charset="0"/>
          <a:cs typeface="Calibri"/>
        </a:defRPr>
      </a:lvl2pPr>
      <a:lvl3pPr marL="811986" indent="-126203" algn="l" defTabSz="342892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▪"/>
        <a:defRPr sz="1500" kern="1200">
          <a:solidFill>
            <a:schemeClr val="tx1"/>
          </a:solidFill>
          <a:latin typeface="Calibri"/>
          <a:ea typeface="Geneva" charset="0"/>
          <a:cs typeface="Calibri"/>
        </a:defRPr>
      </a:lvl3pPr>
      <a:lvl4pPr marL="1159640" indent="-130966" algn="l" defTabSz="342892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▪"/>
        <a:defRPr sz="1500" kern="1200">
          <a:solidFill>
            <a:schemeClr val="tx1"/>
          </a:solidFill>
          <a:latin typeface="Calibri"/>
          <a:ea typeface="Geneva" charset="0"/>
          <a:cs typeface="Calibri"/>
        </a:defRPr>
      </a:lvl4pPr>
      <a:lvl5pPr marL="1502531" indent="-130966" algn="l" defTabSz="342892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▪"/>
        <a:defRPr sz="1500" kern="1200">
          <a:solidFill>
            <a:schemeClr val="tx1"/>
          </a:solidFill>
          <a:latin typeface="Calibri"/>
          <a:ea typeface="Geneva" charset="0"/>
          <a:cs typeface="Calibri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github.com/pytorch/fairseq/blob/master/examples/translation/README.md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465286" y="1069719"/>
            <a:ext cx="6103830" cy="877887"/>
          </a:xfrm>
        </p:spPr>
        <p:txBody>
          <a:bodyPr/>
          <a:lstStyle/>
          <a:p>
            <a:r>
              <a:rPr lang="en-US" sz="2400" dirty="0"/>
              <a:t>Application of Recent Advances in </a:t>
            </a:r>
          </a:p>
          <a:p>
            <a:r>
              <a:rPr lang="en-US" sz="2400" dirty="0"/>
              <a:t>Language Modeling to Improve </a:t>
            </a:r>
          </a:p>
          <a:p>
            <a:r>
              <a:rPr lang="en-US" sz="2400" dirty="0"/>
              <a:t>Dialog Systems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Eric Charton, Ph.D.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 March 2019</a:t>
            </a:r>
          </a:p>
        </p:txBody>
      </p:sp>
    </p:spTree>
    <p:extLst>
      <p:ext uri="{BB962C8B-B14F-4D97-AF65-F5344CB8AC3E}">
        <p14:creationId xmlns:p14="http://schemas.microsoft.com/office/powerpoint/2010/main" val="2001898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D35423-A1B3-49D9-A164-C1EB0F666CF2}"/>
              </a:ext>
            </a:extLst>
          </p:cNvPr>
          <p:cNvSpPr/>
          <p:nvPr/>
        </p:nvSpPr>
        <p:spPr>
          <a:xfrm>
            <a:off x="1550504" y="1510748"/>
            <a:ext cx="5764696" cy="5764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45A969-F1B1-486E-BA12-2B280AB5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200CD93-DEDC-499B-AB5C-C5017B22A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10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BFE745-A344-4A68-B765-8BF660A77A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680325"/>
            <a:ext cx="8229600" cy="3445782"/>
          </a:xfrm>
        </p:spPr>
        <p:txBody>
          <a:bodyPr/>
          <a:lstStyle/>
          <a:p>
            <a:r>
              <a:rPr lang="en-US" u="sng" dirty="0"/>
              <a:t>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374 questions from the NBC FAQ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question </a:t>
            </a:r>
            <a:r>
              <a:rPr lang="en-US" i="1" dirty="0"/>
              <a:t>surface form</a:t>
            </a:r>
            <a:r>
              <a:rPr lang="en-US" dirty="0"/>
              <a:t> has at least one alternative formulation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u="sng" dirty="0"/>
              <a:t>We train 2 NLU models: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Model A: original query and alternative sequences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Model B: original query and paraphrases (10 max) generated using </a:t>
            </a:r>
            <a:r>
              <a:rPr lang="en-US" dirty="0" err="1"/>
              <a:t>FairSeq</a:t>
            </a:r>
            <a:r>
              <a:rPr lang="en-US" dirty="0"/>
              <a:t> NMT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Model C: original query and alternative sequences generated by replacement rules</a:t>
            </a:r>
          </a:p>
          <a:p>
            <a:pPr marL="342900" indent="-342900">
              <a:buFont typeface="+mj-lt"/>
              <a:buAutoNum type="arabicPeriod"/>
            </a:pPr>
            <a:endParaRPr lang="en-US" b="0" dirty="0"/>
          </a:p>
          <a:p>
            <a:r>
              <a:rPr lang="en-US" u="sng" dirty="0"/>
              <a:t>Training: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Rasa NLU (Intent classifier)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/>
              <a:t>TensorFlow</a:t>
            </a:r>
            <a:r>
              <a:rPr lang="en-US" sz="1400" dirty="0"/>
              <a:t>: 100 epoch (converge faster with model A)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Preprocessing pipeline with stemming, normalization, and removal of </a:t>
            </a:r>
            <a:r>
              <a:rPr lang="en-US" sz="1400" dirty="0" err="1"/>
              <a:t>stopwords</a:t>
            </a:r>
            <a:endParaRPr lang="en-US" sz="1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Measure A and B with Accuracy &amp; F-Score</a:t>
            </a:r>
          </a:p>
          <a:p>
            <a:pPr marL="5701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CA" dirty="0"/>
          </a:p>
          <a:p>
            <a:pPr marL="570150" lvl="1" indent="-285750">
              <a:buFont typeface="Arial" panose="020B0604020202020204" pitchFamily="34" charset="0"/>
              <a:buChar char="•"/>
            </a:pPr>
            <a:endParaRPr lang="fr-CA" dirty="0"/>
          </a:p>
          <a:p>
            <a:endParaRPr lang="fr-CA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D017BC5-B62E-43DF-8E33-918310165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956" y="1597655"/>
            <a:ext cx="557075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Quelle est la différence entre un compte chèques et un compte épargne?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Quelle différence existe entre un compte épargne et un compte chèque?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8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5901" y="839294"/>
            <a:ext cx="6172200" cy="3098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800"/>
              </a:lnSpc>
              <a:spcBef>
                <a:spcPts val="1350"/>
              </a:spcBef>
              <a:buClr>
                <a:srgbClr val="FA2400"/>
              </a:buClr>
              <a:buSzPct val="100000"/>
            </a:pPr>
            <a:r>
              <a:rPr lang="en-US" sz="1500" b="1" dirty="0">
                <a:solidFill>
                  <a:srgbClr val="00324D"/>
                </a:solidFill>
                <a:ea typeface="Arial" charset="0"/>
                <a:cs typeface="Arial" charset="0"/>
              </a:rPr>
              <a:t>Performance of various configurations</a:t>
            </a:r>
            <a:endParaRPr lang="en-US" sz="1500" dirty="0">
              <a:solidFill>
                <a:srgbClr val="00324D"/>
              </a:solidFill>
              <a:ea typeface="Arial" charset="0"/>
              <a:cs typeface="Arial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934" y="4757057"/>
            <a:ext cx="474872" cy="155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 altLang="fr-FR" dirty="0"/>
              <a:t>11</a:t>
            </a:r>
          </a:p>
        </p:txBody>
      </p:sp>
      <p:graphicFrame>
        <p:nvGraphicFramePr>
          <p:cNvPr id="10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420320"/>
              </p:ext>
            </p:extLst>
          </p:nvPr>
        </p:nvGraphicFramePr>
        <p:xfrm>
          <a:off x="1999941" y="1300955"/>
          <a:ext cx="5144118" cy="23950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90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54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Model </a:t>
                      </a:r>
                    </a:p>
                  </a:txBody>
                  <a:tcPr marL="0" marR="75140" marT="37570" marB="375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Accuracy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Precision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F-Score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00">
                <a:tc gridSpan="4">
                  <a:txBody>
                    <a:bodyPr/>
                    <a:lstStyle/>
                    <a:p>
                      <a:endParaRPr lang="en-US" sz="100" b="1" dirty="0">
                        <a:solidFill>
                          <a:srgbClr val="7374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374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30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Model A:</a:t>
                      </a:r>
                      <a:r>
                        <a:rPr lang="en-US" sz="1200" b="1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 One alternative paraphrase model</a:t>
                      </a:r>
                    </a:p>
                  </a:txBody>
                  <a:tcPr marL="0" marR="75140" marT="37570" marB="375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0.68194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0.5669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0.602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30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Model B: </a:t>
                      </a:r>
                      <a:r>
                        <a:rPr lang="en-US" sz="1200" b="1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Pivotal translation 10 paraphrases model</a:t>
                      </a:r>
                    </a:p>
                  </a:txBody>
                  <a:tcPr marL="0" marR="75140" marT="37570" marB="375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0.943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0.918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0.926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30">
                <a:tc>
                  <a:txBody>
                    <a:bodyPr/>
                    <a:lstStyle/>
                    <a:p>
                      <a:r>
                        <a:rPr lang="en-US" sz="1050" b="1" i="1" u="sng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Model C:</a:t>
                      </a:r>
                      <a:r>
                        <a:rPr lang="en-US" sz="1050" b="1" i="1" u="none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b="1" i="1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Using rule based baseline paraphrase generator</a:t>
                      </a:r>
                    </a:p>
                  </a:txBody>
                  <a:tcPr marL="0" marR="75140" marT="37570" marB="375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0.892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0.887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0.903</a:t>
                      </a:r>
                    </a:p>
                  </a:txBody>
                  <a:tcPr marL="75140" marR="75140" marT="37570" marB="375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93000">
                          <a:srgbClr val="D8EFFE"/>
                        </a:gs>
                        <a:gs pos="0">
                          <a:schemeClr val="bg1"/>
                        </a:gs>
                      </a:gsLst>
                      <a:lin ang="13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97"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solidFill>
                            <a:srgbClr val="737472"/>
                          </a:solidFill>
                          <a:latin typeface="Arial" pitchFamily="34" charset="0"/>
                          <a:cs typeface="Arial" pitchFamily="34" charset="0"/>
                        </a:rPr>
                        <a:t>Models generated and measured using Rasa Framework</a:t>
                      </a:r>
                    </a:p>
                  </a:txBody>
                  <a:tcPr marL="0" marR="75140" marT="37570" marB="375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04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C13C2-F0C9-40E5-990B-7CC574B3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Observations and Discussion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4895F9-9F7A-451D-AEE9-8616E05F9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12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EAC4E2-0818-4433-B64E-4CF6CA76A4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There is a gain using translation pivot to generate paraphrases instead of a rule based system.</a:t>
            </a:r>
          </a:p>
          <a:p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The gain is not maximized because of variability in output quality from the </a:t>
            </a:r>
            <a:r>
              <a:rPr lang="en-US" sz="1800" dirty="0" err="1"/>
              <a:t>FairSeq</a:t>
            </a:r>
            <a:r>
              <a:rPr lang="en-US" sz="1800" dirty="0"/>
              <a:t> translation model.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It is important to improve and customize standard training models (WMT 14 &amp; 17) for domain specific needs in paraphrasing.</a:t>
            </a:r>
          </a:p>
        </p:txBody>
      </p:sp>
    </p:spTree>
    <p:extLst>
      <p:ext uri="{BB962C8B-B14F-4D97-AF65-F5344CB8AC3E}">
        <p14:creationId xmlns:p14="http://schemas.microsoft.com/office/powerpoint/2010/main" val="302692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9"/>
          <a:stretch/>
        </p:blipFill>
        <p:spPr>
          <a:xfrm>
            <a:off x="0" y="906236"/>
            <a:ext cx="9141291" cy="42372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9060" y="1885901"/>
            <a:ext cx="167087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defRPr/>
            </a:pPr>
            <a:r>
              <a:rPr lang="en-US" altLang="fr-FR" sz="1200" b="1" dirty="0">
                <a:solidFill>
                  <a:srgbClr val="00324D"/>
                </a:solidFill>
                <a:ea typeface="Arial" charset="0"/>
                <a:cs typeface="Arial" charset="0"/>
              </a:rPr>
              <a:t>Improving parametrization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011" y="744679"/>
            <a:ext cx="694016" cy="694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7642" y="3934031"/>
            <a:ext cx="884339" cy="8843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985" y="3627493"/>
            <a:ext cx="689039" cy="689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30443" y="3239444"/>
            <a:ext cx="256793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fr-FR" sz="975" dirty="0">
                <a:ea typeface="Arial" charset="0"/>
                <a:cs typeface="Arial" charset="0"/>
              </a:rPr>
              <a:t>Using other available languages like German or Spanish as pivotal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78975" y="3031699"/>
            <a:ext cx="1670876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defRPr/>
            </a:pPr>
            <a:r>
              <a:rPr lang="en-US" altLang="fr-FR" sz="1200" b="1" dirty="0">
                <a:solidFill>
                  <a:srgbClr val="004260"/>
                </a:solidFill>
                <a:ea typeface="Arial" charset="0"/>
                <a:cs typeface="Arial" charset="0"/>
              </a:rPr>
              <a:t>Using new pivots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53738" y="1474862"/>
            <a:ext cx="256793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fr-FR" sz="975" dirty="0">
                <a:ea typeface="Arial" charset="0"/>
                <a:cs typeface="Arial" charset="0"/>
              </a:rPr>
              <a:t>Use generic rules to rewrite some portions of paraphrases to improve quality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02270" y="1885901"/>
            <a:ext cx="1670876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defRPr/>
            </a:pPr>
            <a:r>
              <a:rPr lang="en-US" altLang="fr-FR" sz="1200" b="1" dirty="0">
                <a:solidFill>
                  <a:srgbClr val="004260"/>
                </a:solidFill>
                <a:ea typeface="Arial" charset="0"/>
                <a:cs typeface="Arial" charset="0"/>
              </a:rPr>
              <a:t>Experiment post-processing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20969" y="4233986"/>
            <a:ext cx="2567939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fr-FR" sz="975" dirty="0">
                <a:ea typeface="Arial" charset="0"/>
                <a:cs typeface="Arial" charset="0"/>
              </a:rPr>
              <a:t>Use specific sentences and keyword dictionaries related to the semantic domain targeted.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41919" y="2870112"/>
            <a:ext cx="1670876" cy="738664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defRPr/>
            </a:pPr>
            <a:r>
              <a:rPr lang="en-US" altLang="fr-FR" sz="1200" b="1" dirty="0">
                <a:solidFill>
                  <a:srgbClr val="004260"/>
                </a:solidFill>
                <a:ea typeface="Arial" charset="0"/>
                <a:cs typeface="Arial" charset="0"/>
              </a:rPr>
              <a:t>Build </a:t>
            </a:r>
            <a:r>
              <a:rPr lang="en-US" altLang="fr-FR" sz="1200" b="1" dirty="0" err="1">
                <a:solidFill>
                  <a:srgbClr val="004260"/>
                </a:solidFill>
                <a:ea typeface="Arial" charset="0"/>
                <a:cs typeface="Arial" charset="0"/>
              </a:rPr>
              <a:t>FairSeq</a:t>
            </a:r>
            <a:r>
              <a:rPr lang="en-US" altLang="fr-FR" sz="1200" b="1" dirty="0">
                <a:solidFill>
                  <a:srgbClr val="004260"/>
                </a:solidFill>
                <a:ea typeface="Arial" charset="0"/>
                <a:cs typeface="Arial" charset="0"/>
              </a:rPr>
              <a:t> Training models with dedicated vocabulary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934" y="4757057"/>
            <a:ext cx="474872" cy="155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 altLang="fr-FR" dirty="0">
                <a:latin typeface="Calibri" charset="0"/>
              </a:rPr>
              <a:t>13</a:t>
            </a:r>
            <a:endParaRPr lang="en-US" altLang="fr-FR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554628" y="4757057"/>
            <a:ext cx="0" cy="155575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Image 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451" y="4759962"/>
            <a:ext cx="174812" cy="1562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50524" y="1350325"/>
            <a:ext cx="256793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fr-FR" sz="975" dirty="0">
                <a:ea typeface="Arial" charset="0"/>
                <a:cs typeface="Arial" charset="0"/>
              </a:rPr>
              <a:t>A lot of possibilities of configuration are given by </a:t>
            </a:r>
            <a:r>
              <a:rPr lang="en-US" altLang="fr-FR" sz="975" dirty="0" err="1">
                <a:ea typeface="Arial" charset="0"/>
                <a:cs typeface="Arial" charset="0"/>
              </a:rPr>
              <a:t>FairSeq</a:t>
            </a:r>
            <a:r>
              <a:rPr lang="en-US" altLang="fr-FR" sz="975" dirty="0">
                <a:ea typeface="Arial" charset="0"/>
                <a:cs typeface="Arial" charset="0"/>
              </a:rPr>
              <a:t> and need to be tested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8723" y="629346"/>
            <a:ext cx="745401" cy="74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8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/>
              <a:t>Twitter.com/</a:t>
            </a:r>
            <a:r>
              <a:rPr lang="en-US"/>
              <a:t>ericcharton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5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0B8175-F772-4889-A380-B12984DD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Dialog</a:t>
            </a:r>
            <a:r>
              <a:rPr lang="fr-CA" dirty="0"/>
              <a:t> system R&amp;D at NBC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132C852-8A5F-496F-AE39-F9B14DDB7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2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95A213-6E74-4FAA-99EB-777569156F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83304" y="825545"/>
            <a:ext cx="5903495" cy="3712234"/>
          </a:xfrm>
        </p:spPr>
        <p:txBody>
          <a:bodyPr/>
          <a:lstStyle/>
          <a:p>
            <a:endParaRPr lang="en-US" dirty="0"/>
          </a:p>
          <a:p>
            <a:r>
              <a:rPr lang="en-US" u="sng" dirty="0"/>
              <a:t>Research Program on Robustness :</a:t>
            </a:r>
          </a:p>
          <a:p>
            <a:endParaRPr lang="en-US" u="sng" dirty="0"/>
          </a:p>
          <a:p>
            <a:pPr marL="285750" indent="-285750">
              <a:buFontTx/>
              <a:buChar char="-"/>
            </a:pPr>
            <a:r>
              <a:rPr lang="en-US" dirty="0"/>
              <a:t>Using discourse techniques</a:t>
            </a:r>
          </a:p>
          <a:p>
            <a:pPr marL="285750" indent="-285750">
              <a:buFontTx/>
              <a:buChar char="-"/>
            </a:pPr>
            <a:r>
              <a:rPr lang="en-US" dirty="0"/>
              <a:t>Machine learning modeling improvements</a:t>
            </a:r>
          </a:p>
          <a:p>
            <a:pPr marL="285750" indent="-285750">
              <a:buFontTx/>
              <a:buChar char="-"/>
            </a:pPr>
            <a:r>
              <a:rPr lang="en-US" dirty="0"/>
              <a:t>Automatic model generation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u="sng" dirty="0"/>
              <a:t>Target:</a:t>
            </a:r>
          </a:p>
          <a:p>
            <a:endParaRPr lang="en-US" u="sng" dirty="0"/>
          </a:p>
          <a:p>
            <a:pPr marL="285750" indent="-285750">
              <a:buFontTx/>
              <a:buChar char="-"/>
            </a:pPr>
            <a:r>
              <a:rPr lang="en-US" dirty="0"/>
              <a:t>Using bot as a self service for any activities in the bank</a:t>
            </a:r>
          </a:p>
          <a:p>
            <a:pPr marL="570150" lvl="1" indent="-285750">
              <a:lnSpc>
                <a:spcPct val="100000"/>
              </a:lnSpc>
              <a:buFontTx/>
              <a:buChar char="-"/>
            </a:pPr>
            <a:r>
              <a:rPr lang="en-US" dirty="0"/>
              <a:t>Internal needs (Legal advice, Procurement, Call center …)</a:t>
            </a:r>
          </a:p>
          <a:p>
            <a:pPr marL="570150" lvl="1" indent="-285750">
              <a:lnSpc>
                <a:spcPct val="100000"/>
              </a:lnSpc>
              <a:buFontTx/>
              <a:buChar char="-"/>
            </a:pPr>
            <a:r>
              <a:rPr lang="en-US" dirty="0"/>
              <a:t>Client facing (Q&amp;A, Appointment, product selection …)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216CA8-1CA4-48E1-AF9D-C0047D63A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1672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7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345F9-B50B-41E7-8BFE-44234272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easily robust dialog models using FAQ data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45CB70C-8779-43A1-A320-CCB5709C0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3</a:t>
            </a:fld>
            <a:r>
              <a:rPr lang="en-US" altLang="fr-FR"/>
              <a:t> </a:t>
            </a:r>
            <a:endParaRPr lang="en-US" alt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CD4753-9683-4CA3-8093-643F18647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36" y="826167"/>
            <a:ext cx="7006389" cy="447049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AFB203B-79C0-4607-A433-512F39804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442" y="2062323"/>
            <a:ext cx="1948358" cy="25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B1EBF-9CF8-48A4-BD62-5BB549D1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dialog systems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D712947-6D3F-4410-B759-436657F14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4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F70921-2B6D-445C-890C-7A44CEC1D3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Using existing frameworks (Rasa):</a:t>
            </a:r>
          </a:p>
          <a:p>
            <a:pPr marL="285750" indent="-285750">
              <a:buFontTx/>
              <a:buChar char="-"/>
            </a:pPr>
            <a:r>
              <a:rPr lang="en-US" dirty="0"/>
              <a:t>NLU Classifiers (SVM – DL ) : classifying an intent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Dialog Management (LSTM </a:t>
            </a:r>
            <a:r>
              <a:rPr lang="en-US" dirty="0" err="1"/>
              <a:t>TensorFlow</a:t>
            </a:r>
            <a:r>
              <a:rPr lang="en-US" dirty="0"/>
              <a:t>-based) : building a dialog model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NLU Classifiers used for Q&amp;A :</a:t>
            </a:r>
          </a:p>
          <a:p>
            <a:pPr marL="285750" indent="-285750">
              <a:buFontTx/>
              <a:buChar char="-"/>
            </a:pPr>
            <a:r>
              <a:rPr lang="en-US" dirty="0"/>
              <a:t>Detecting an intent according to an input – Return intent as a class</a:t>
            </a:r>
          </a:p>
          <a:p>
            <a:pPr marL="285750" indent="-285750">
              <a:buFontTx/>
              <a:buChar char="-"/>
            </a:pPr>
            <a:r>
              <a:rPr lang="en-US" dirty="0"/>
              <a:t>A given intent can be phrased by various sentences.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Training sample : </a:t>
            </a:r>
          </a:p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AEF7987-72D1-4299-A9F6-74036BFB7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61" y="3593258"/>
            <a:ext cx="5102648" cy="1448410"/>
          </a:xfrm>
          <a:prstGeom prst="rect">
            <a:avLst/>
          </a:prstGeom>
          <a:solidFill>
            <a:srgbClr val="F7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9981" rIns="0" bIns="9998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1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##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900" b="0" i="0" u="none" strike="noStrike" cap="none" normalizeH="0" baseline="0" dirty="0" err="1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intent:greet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1" i="0" u="none" strike="noStrike" cap="none" normalizeH="0" baseline="0" dirty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hey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fr-FR" alt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/>
            <a:r>
              <a:rPr lang="fr-FR" altLang="fr-FR" sz="9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intent:lostpin</a:t>
            </a:r>
            <a:endParaRPr lang="fr-FR" altLang="fr-FR" sz="900" dirty="0">
              <a:solidFill>
                <a:srgbClr val="61728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defTabSz="914400">
              <a:buFontTx/>
              <a:buChar char="-"/>
            </a:pP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can I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recover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pin</a:t>
            </a:r>
          </a:p>
          <a:p>
            <a:pPr marL="285750" indent="-285750" defTabSz="914400">
              <a:buFontTx/>
              <a:buChar char="-"/>
            </a:pP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lost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credit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code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9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56885-B0E0-4C37-94F5-25090DF0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Paraphrasing is a key aspect of dialog models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D7A2272-592C-414A-B6A2-93BD8CDC8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5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7CEE37-8DC4-4766-9CC3-693F3E2558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925081"/>
            <a:ext cx="8229600" cy="3125551"/>
          </a:xfrm>
        </p:spPr>
        <p:txBody>
          <a:bodyPr/>
          <a:lstStyle/>
          <a:p>
            <a:r>
              <a:rPr lang="en-US" dirty="0"/>
              <a:t>Generating a new sentence from an existing one with different lexical content and same meaning: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Paraphrasing is in fact an essential aspect of development and maintenance of modern dialog system models :</a:t>
            </a:r>
          </a:p>
          <a:p>
            <a:endParaRPr lang="en-US" dirty="0"/>
          </a:p>
          <a:p>
            <a:r>
              <a:rPr lang="en-US" sz="1200" dirty="0"/>
              <a:t>-  Finding new formulations to improve robustness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Using log to extract new way of expressing an intention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/>
              <a:t>Improve robustness of NLU classifiers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DD934A7-7746-4FC5-A815-FE1DE240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676" y="1356953"/>
            <a:ext cx="5102648" cy="1448410"/>
          </a:xfrm>
          <a:prstGeom prst="rect">
            <a:avLst/>
          </a:prstGeom>
          <a:solidFill>
            <a:srgbClr val="F7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9981" rIns="0" bIns="9998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1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##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900" b="0" i="0" u="none" strike="noStrike" cap="none" normalizeH="0" baseline="0" dirty="0" err="1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intent:greet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1" i="0" u="none" strike="noStrike" cap="none" normalizeH="0" baseline="0" dirty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hey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617287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fr-FR" alt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/>
            <a:r>
              <a:rPr lang="fr-FR" altLang="fr-FR" sz="9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intent:lostpin</a:t>
            </a:r>
            <a:endParaRPr lang="fr-FR" altLang="fr-FR" sz="900" dirty="0">
              <a:solidFill>
                <a:srgbClr val="61728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defTabSz="914400">
              <a:buFontTx/>
              <a:buChar char="-"/>
            </a:pP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can I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recover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pin</a:t>
            </a:r>
          </a:p>
          <a:p>
            <a:pPr marL="285750" indent="-285750" defTabSz="914400">
              <a:buFontTx/>
              <a:buChar char="-"/>
            </a:pP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lost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credit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code</a:t>
            </a:r>
          </a:p>
          <a:p>
            <a:pPr marL="285750" indent="-285750" defTabSz="914400">
              <a:buFontTx/>
              <a:buChar char="-"/>
            </a:pP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can I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back </a:t>
            </a:r>
            <a:r>
              <a:rPr lang="fr-FR" altLang="fr-FR" sz="900" dirty="0" err="1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fr-FR" altLang="fr-FR" sz="900" dirty="0">
                <a:solidFill>
                  <a:srgbClr val="61728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pin code </a:t>
            </a:r>
          </a:p>
        </p:txBody>
      </p:sp>
    </p:spTree>
    <p:extLst>
      <p:ext uri="{BB962C8B-B14F-4D97-AF65-F5344CB8AC3E}">
        <p14:creationId xmlns:p14="http://schemas.microsoft.com/office/powerpoint/2010/main" val="22172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5951C-58E1-45A9-B51F-55469A95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multi-lingual pivoting for paraphrasing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8572254-A4BA-4681-99F6-21CD3A66D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6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10E8A7-F6AD-490B-B26C-76D47C616E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925081"/>
            <a:ext cx="8229600" cy="3269930"/>
          </a:xfrm>
        </p:spPr>
        <p:txBody>
          <a:bodyPr/>
          <a:lstStyle/>
          <a:p>
            <a:r>
              <a:rPr lang="en-US" b="0" dirty="0"/>
              <a:t>Multi-lingual pivoting has been recently shown to improve translation quality(*). This property can also be used for paraphrasing(**).</a:t>
            </a:r>
          </a:p>
          <a:p>
            <a:endParaRPr lang="en-US" b="0" dirty="0"/>
          </a:p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195C4C-B98A-44EE-8245-CD8F95FFB68D}"/>
              </a:ext>
            </a:extLst>
          </p:cNvPr>
          <p:cNvSpPr txBox="1"/>
          <p:nvPr/>
        </p:nvSpPr>
        <p:spPr>
          <a:xfrm>
            <a:off x="457200" y="4287697"/>
            <a:ext cx="67345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(*) </a:t>
            </a:r>
            <a:r>
              <a:rPr lang="fr-CA" sz="800" dirty="0"/>
              <a:t>Multi-</a:t>
            </a:r>
            <a:r>
              <a:rPr lang="fr-CA" sz="800" dirty="0" err="1"/>
              <a:t>way</a:t>
            </a:r>
            <a:r>
              <a:rPr lang="fr-CA" sz="800" dirty="0"/>
              <a:t>, </a:t>
            </a:r>
            <a:r>
              <a:rPr lang="fr-CA" sz="800" dirty="0" err="1"/>
              <a:t>multilingual</a:t>
            </a:r>
            <a:r>
              <a:rPr lang="fr-CA" sz="800" dirty="0"/>
              <a:t> neural machine translation </a:t>
            </a:r>
            <a:r>
              <a:rPr lang="fr-CA" sz="800" dirty="0" err="1"/>
              <a:t>with</a:t>
            </a:r>
            <a:r>
              <a:rPr lang="fr-CA" sz="800" dirty="0"/>
              <a:t> a </a:t>
            </a:r>
            <a:r>
              <a:rPr lang="fr-CA" sz="800" dirty="0" err="1"/>
              <a:t>shared</a:t>
            </a:r>
            <a:r>
              <a:rPr lang="fr-CA" sz="800" dirty="0"/>
              <a:t> attention </a:t>
            </a:r>
            <a:r>
              <a:rPr lang="fr-CA" sz="800" dirty="0" err="1"/>
              <a:t>mechanism</a:t>
            </a:r>
            <a:r>
              <a:rPr lang="fr-CA" sz="800" dirty="0"/>
              <a:t>.</a:t>
            </a:r>
            <a:endParaRPr lang="en-US" sz="800" dirty="0"/>
          </a:p>
          <a:p>
            <a:r>
              <a:rPr lang="en-US" sz="200" dirty="0"/>
              <a:t>(*) </a:t>
            </a:r>
            <a:r>
              <a:rPr lang="fr-CA" sz="800" dirty="0" err="1"/>
              <a:t>Firat</a:t>
            </a:r>
            <a:r>
              <a:rPr lang="fr-CA" sz="800" dirty="0"/>
              <a:t>, Orhan, </a:t>
            </a:r>
            <a:r>
              <a:rPr lang="fr-CA" sz="800" dirty="0" err="1"/>
              <a:t>Kyunghyun</a:t>
            </a:r>
            <a:r>
              <a:rPr lang="fr-CA" sz="800" dirty="0"/>
              <a:t> Cho, and </a:t>
            </a:r>
            <a:r>
              <a:rPr lang="fr-CA" sz="800" dirty="0" err="1"/>
              <a:t>Yoshua</a:t>
            </a:r>
            <a:r>
              <a:rPr lang="fr-CA" sz="800" dirty="0"/>
              <a:t> Bengio. </a:t>
            </a:r>
            <a:r>
              <a:rPr lang="fr-CA" sz="800" i="1" dirty="0" err="1"/>
              <a:t>arXiv</a:t>
            </a:r>
            <a:r>
              <a:rPr lang="fr-CA" sz="800" i="1" dirty="0"/>
              <a:t> </a:t>
            </a:r>
            <a:r>
              <a:rPr lang="fr-CA" sz="800" i="1" dirty="0" err="1"/>
              <a:t>preprint</a:t>
            </a:r>
            <a:r>
              <a:rPr lang="fr-CA" sz="800" i="1" dirty="0"/>
              <a:t> arXiv:1601.01073</a:t>
            </a:r>
            <a:r>
              <a:rPr lang="fr-CA" sz="800" dirty="0"/>
              <a:t> (2016)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(**) Paraphrasing Revisited with Neural Machine Translation</a:t>
            </a:r>
          </a:p>
          <a:p>
            <a:r>
              <a:rPr lang="fi-FI" sz="700" i="1" dirty="0"/>
              <a:t>Jonathan Mallinson, Rico Sennrich and Mirella Lapata</a:t>
            </a:r>
          </a:p>
          <a:p>
            <a:r>
              <a:rPr lang="en-US" sz="800" dirty="0"/>
              <a:t>Proceedings of the 15th Conference of the European Chapter of the Association for Computational Linguistics, Valencia, Spain, April 3-7, 2017.</a:t>
            </a:r>
          </a:p>
          <a:p>
            <a:endParaRPr lang="fr-CA" sz="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6260C94-5AE1-4C1C-8E9E-82133EB7F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1836"/>
            <a:ext cx="3629025" cy="25431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BD74187-4138-43E8-844D-51BB729630EF}"/>
              </a:ext>
            </a:extLst>
          </p:cNvPr>
          <p:cNvSpPr txBox="1"/>
          <p:nvPr/>
        </p:nvSpPr>
        <p:spPr>
          <a:xfrm>
            <a:off x="4347245" y="1651836"/>
            <a:ext cx="39564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Example of paraphrases </a:t>
            </a:r>
            <a:r>
              <a:rPr lang="fr-CA" sz="2000" dirty="0" err="1"/>
              <a:t>generated</a:t>
            </a:r>
            <a:r>
              <a:rPr lang="fr-CA" sz="2000" dirty="0"/>
              <a:t> from </a:t>
            </a:r>
            <a:r>
              <a:rPr lang="fr-CA" sz="2000" i="1" dirty="0" err="1"/>
              <a:t>Paranet</a:t>
            </a:r>
            <a:r>
              <a:rPr lang="fr-CA" sz="2000" i="1" dirty="0"/>
              <a:t> </a:t>
            </a:r>
            <a:r>
              <a:rPr lang="fr-CA" sz="2000" dirty="0"/>
              <a:t>output </a:t>
            </a:r>
            <a:r>
              <a:rPr lang="fr-CA" sz="2000" dirty="0" err="1"/>
              <a:t>using</a:t>
            </a:r>
            <a:r>
              <a:rPr lang="fr-CA" sz="2000" dirty="0"/>
              <a:t> pivotal translation(**)</a:t>
            </a:r>
          </a:p>
          <a:p>
            <a:endParaRPr lang="fr-CA" sz="2000" dirty="0"/>
          </a:p>
          <a:p>
            <a:r>
              <a:rPr lang="fr-CA" sz="900" dirty="0"/>
              <a:t>Six encoder-</a:t>
            </a:r>
            <a:r>
              <a:rPr lang="fr-CA" sz="900" dirty="0" err="1"/>
              <a:t>decoder</a:t>
            </a:r>
            <a:r>
              <a:rPr lang="fr-CA" sz="900" dirty="0"/>
              <a:t> NMT </a:t>
            </a:r>
            <a:r>
              <a:rPr lang="fr-CA" sz="900" dirty="0" err="1"/>
              <a:t>models</a:t>
            </a:r>
            <a:r>
              <a:rPr lang="fr-CA" sz="900" dirty="0"/>
              <a:t> (</a:t>
            </a:r>
            <a:r>
              <a:rPr lang="fr-CA" sz="900" dirty="0" err="1"/>
              <a:t>three</a:t>
            </a:r>
            <a:r>
              <a:rPr lang="fr-CA" sz="900" dirty="0"/>
              <a:t> pairs);</a:t>
            </a:r>
          </a:p>
          <a:p>
            <a:r>
              <a:rPr lang="fr-CA" sz="900" dirty="0" err="1"/>
              <a:t>English→French,French→English,English→Czech</a:t>
            </a:r>
            <a:r>
              <a:rPr lang="fr-CA" sz="900" dirty="0"/>
              <a:t>, </a:t>
            </a:r>
            <a:r>
              <a:rPr lang="fr-CA" sz="900" dirty="0" err="1"/>
              <a:t>Czech</a:t>
            </a:r>
            <a:endParaRPr lang="fr-CA" sz="900" dirty="0"/>
          </a:p>
          <a:p>
            <a:r>
              <a:rPr lang="fr-CA" sz="900" dirty="0"/>
              <a:t>→English, </a:t>
            </a:r>
            <a:r>
              <a:rPr lang="fr-CA" sz="900" dirty="0" err="1"/>
              <a:t>English→German</a:t>
            </a:r>
            <a:r>
              <a:rPr lang="fr-CA" sz="900" dirty="0"/>
              <a:t>, </a:t>
            </a:r>
            <a:r>
              <a:rPr lang="fr-CA" sz="900" dirty="0" err="1"/>
              <a:t>German→English</a:t>
            </a:r>
            <a:r>
              <a:rPr lang="fr-CA" sz="900" dirty="0"/>
              <a:t> from WMT15, </a:t>
            </a:r>
            <a:r>
              <a:rPr lang="fr-CA" sz="900" dirty="0" err="1"/>
              <a:t>preprocessed</a:t>
            </a:r>
            <a:r>
              <a:rPr lang="fr-CA" sz="900" dirty="0"/>
              <a:t> </a:t>
            </a:r>
            <a:r>
              <a:rPr lang="fr-CA" sz="900" dirty="0" err="1"/>
              <a:t>with</a:t>
            </a:r>
            <a:r>
              <a:rPr lang="fr-CA" sz="900" dirty="0"/>
              <a:t> Moses</a:t>
            </a:r>
          </a:p>
        </p:txBody>
      </p:sp>
    </p:spTree>
    <p:extLst>
      <p:ext uri="{BB962C8B-B14F-4D97-AF65-F5344CB8AC3E}">
        <p14:creationId xmlns:p14="http://schemas.microsoft.com/office/powerpoint/2010/main" val="356696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FairSeq</a:t>
            </a:r>
            <a:r>
              <a:rPr lang="en-US" dirty="0"/>
              <a:t> and NMT(*) to generate </a:t>
            </a:r>
            <a:r>
              <a:rPr lang="en-US" dirty="0" err="1"/>
              <a:t>praphrases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7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2042" y="785301"/>
            <a:ext cx="2574758" cy="3445495"/>
          </a:xfrm>
        </p:spPr>
        <p:txBody>
          <a:bodyPr/>
          <a:lstStyle/>
          <a:p>
            <a:pPr lvl="0"/>
            <a:r>
              <a:rPr lang="en-US" dirty="0"/>
              <a:t>Recent advances of deep learning in natural language translation can be used for paraphrasing dedicated to dialog systems</a:t>
            </a:r>
          </a:p>
          <a:p>
            <a:pPr lvl="1"/>
            <a:r>
              <a:rPr lang="en-US" dirty="0" err="1"/>
              <a:t>FairSeq</a:t>
            </a:r>
            <a:r>
              <a:rPr lang="en-US" dirty="0"/>
              <a:t>(-</a:t>
            </a:r>
            <a:r>
              <a:rPr lang="en-US" dirty="0" err="1"/>
              <a:t>py</a:t>
            </a:r>
            <a:r>
              <a:rPr lang="en-US" dirty="0"/>
              <a:t>) (**) : a sequence modeling toolkit based on </a:t>
            </a:r>
            <a:r>
              <a:rPr lang="en-US" b="1" i="1" dirty="0" err="1"/>
              <a:t>Pytorch</a:t>
            </a:r>
            <a:r>
              <a:rPr lang="en-US" dirty="0"/>
              <a:t> that allows researchers and developers to train custom models for translation, summarization, language modeling and other text generation tasks. </a:t>
            </a:r>
          </a:p>
          <a:p>
            <a:pPr lvl="1"/>
            <a:r>
              <a:rPr lang="en-US" dirty="0">
                <a:hlinkClick r:id="rId2"/>
              </a:rPr>
              <a:t>Translation</a:t>
            </a:r>
            <a:r>
              <a:rPr lang="en-US" dirty="0"/>
              <a:t>: convolutional and transformer models are available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fairseq">
            <a:extLst>
              <a:ext uri="{FF2B5EF4-FFF2-40B4-BE49-F238E27FC236}">
                <a16:creationId xmlns:a16="http://schemas.microsoft.com/office/drawing/2014/main" id="{CBD59B40-70EC-41C5-975B-C341A32CC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" y="1034716"/>
            <a:ext cx="5953737" cy="363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0134918-74CB-42EC-9CD7-0BF8F8262D58}"/>
              </a:ext>
            </a:extLst>
          </p:cNvPr>
          <p:cNvSpPr txBox="1"/>
          <p:nvPr/>
        </p:nvSpPr>
        <p:spPr>
          <a:xfrm>
            <a:off x="98147" y="4834844"/>
            <a:ext cx="42338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050" dirty="0"/>
              <a:t>(**) Neural Machine Translation (*) https://github.com/pytorch/fairseq</a:t>
            </a:r>
          </a:p>
        </p:txBody>
      </p:sp>
    </p:spTree>
    <p:extLst>
      <p:ext uri="{BB962C8B-B14F-4D97-AF65-F5344CB8AC3E}">
        <p14:creationId xmlns:p14="http://schemas.microsoft.com/office/powerpoint/2010/main" val="128923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ulle narrative : rectangle 50">
            <a:extLst>
              <a:ext uri="{FF2B5EF4-FFF2-40B4-BE49-F238E27FC236}">
                <a16:creationId xmlns:a16="http://schemas.microsoft.com/office/drawing/2014/main" id="{25F7BBF1-973C-4E0F-95E0-1DEB37E90199}"/>
              </a:ext>
            </a:extLst>
          </p:cNvPr>
          <p:cNvSpPr/>
          <p:nvPr/>
        </p:nvSpPr>
        <p:spPr>
          <a:xfrm>
            <a:off x="569301" y="4436209"/>
            <a:ext cx="3080278" cy="464837"/>
          </a:xfrm>
          <a:prstGeom prst="wedgeRectCallout">
            <a:avLst>
              <a:gd name="adj1" fmla="val -29687"/>
              <a:gd name="adj2" fmla="val 69403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63" name="Bulle narrative : rectangle 2062">
            <a:extLst>
              <a:ext uri="{FF2B5EF4-FFF2-40B4-BE49-F238E27FC236}">
                <a16:creationId xmlns:a16="http://schemas.microsoft.com/office/drawing/2014/main" id="{1D6AE09C-FFCB-45BE-AE45-E6711EB7ECB1}"/>
              </a:ext>
            </a:extLst>
          </p:cNvPr>
          <p:cNvSpPr/>
          <p:nvPr/>
        </p:nvSpPr>
        <p:spPr>
          <a:xfrm>
            <a:off x="569301" y="564673"/>
            <a:ext cx="3080278" cy="464837"/>
          </a:xfrm>
          <a:prstGeom prst="wedgeRectCallout">
            <a:avLst>
              <a:gd name="adj1" fmla="val -29687"/>
              <a:gd name="adj2" fmla="val 69403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4ED8B1-1F92-4E6C-A18E-D6EE108B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Paraphrases using </a:t>
            </a:r>
            <a:r>
              <a:rPr lang="en-US" dirty="0" err="1"/>
              <a:t>FairSeq</a:t>
            </a:r>
            <a:r>
              <a:rPr lang="en-US" dirty="0"/>
              <a:t> translation models: generation principle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99970D5-38F5-44C3-823B-E27DD4FF2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8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945684-85EC-4416-A886-FE26554AD68F}"/>
              </a:ext>
            </a:extLst>
          </p:cNvPr>
          <p:cNvSpPr txBox="1"/>
          <p:nvPr/>
        </p:nvSpPr>
        <p:spPr>
          <a:xfrm>
            <a:off x="676469" y="538786"/>
            <a:ext cx="3117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Quels sont les frais pour mes achats en devises étrangères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422951-6A29-40B7-8622-07CAB87813D3}"/>
              </a:ext>
            </a:extLst>
          </p:cNvPr>
          <p:cNvSpPr txBox="1"/>
          <p:nvPr/>
        </p:nvSpPr>
        <p:spPr>
          <a:xfrm>
            <a:off x="569301" y="4407018"/>
            <a:ext cx="3331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fees for my purchases in foreign currency?</a:t>
            </a:r>
            <a:endParaRPr lang="fr-CA" sz="1400" dirty="0"/>
          </a:p>
        </p:txBody>
      </p:sp>
      <p:pic>
        <p:nvPicPr>
          <p:cNvPr id="2053" name="Picture 5" descr="image">
            <a:extLst>
              <a:ext uri="{FF2B5EF4-FFF2-40B4-BE49-F238E27FC236}">
                <a16:creationId xmlns:a16="http://schemas.microsoft.com/office/drawing/2014/main" id="{3B3AFD81-296C-4228-B893-9380969B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980" y="1645247"/>
            <a:ext cx="1946442" cy="224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èche : bas 9">
            <a:extLst>
              <a:ext uri="{FF2B5EF4-FFF2-40B4-BE49-F238E27FC236}">
                <a16:creationId xmlns:a16="http://schemas.microsoft.com/office/drawing/2014/main" id="{76206026-8C4D-44C8-88E3-1043916B1058}"/>
              </a:ext>
            </a:extLst>
          </p:cNvPr>
          <p:cNvSpPr/>
          <p:nvPr/>
        </p:nvSpPr>
        <p:spPr>
          <a:xfrm>
            <a:off x="2026652" y="1091163"/>
            <a:ext cx="417095" cy="4501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2187582A-7697-4175-A999-64CD669FE010}"/>
              </a:ext>
            </a:extLst>
          </p:cNvPr>
          <p:cNvSpPr/>
          <p:nvPr/>
        </p:nvSpPr>
        <p:spPr>
          <a:xfrm>
            <a:off x="1970504" y="3947209"/>
            <a:ext cx="417095" cy="4501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A7CB51-2698-482D-9A06-FA39E627F567}"/>
              </a:ext>
            </a:extLst>
          </p:cNvPr>
          <p:cNvSpPr txBox="1"/>
          <p:nvPr/>
        </p:nvSpPr>
        <p:spPr>
          <a:xfrm>
            <a:off x="307873" y="2527742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Fr-En</a:t>
            </a:r>
          </a:p>
        </p:txBody>
      </p:sp>
      <p:cxnSp>
        <p:nvCxnSpPr>
          <p:cNvPr id="14" name="Connecteur : en angle 13">
            <a:extLst>
              <a:ext uri="{FF2B5EF4-FFF2-40B4-BE49-F238E27FC236}">
                <a16:creationId xmlns:a16="http://schemas.microsoft.com/office/drawing/2014/main" id="{3385EA63-7173-4ED8-B2DF-CA3B388B68A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512641" y="1947606"/>
            <a:ext cx="2914338" cy="2137428"/>
          </a:xfrm>
          <a:prstGeom prst="bentConnector3">
            <a:avLst>
              <a:gd name="adj1" fmla="val 11302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5" descr="image">
            <a:extLst>
              <a:ext uri="{FF2B5EF4-FFF2-40B4-BE49-F238E27FC236}">
                <a16:creationId xmlns:a16="http://schemas.microsoft.com/office/drawing/2014/main" id="{B27D3FC2-CD1A-48C6-B891-3182556AF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810" y="1627094"/>
            <a:ext cx="1946442" cy="224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AB2B10DD-57DA-487F-8D70-D3BA6DFC0CDF}"/>
              </a:ext>
            </a:extLst>
          </p:cNvPr>
          <p:cNvSpPr txBox="1"/>
          <p:nvPr/>
        </p:nvSpPr>
        <p:spPr>
          <a:xfrm>
            <a:off x="7107238" y="239970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En-Fr</a:t>
            </a:r>
          </a:p>
        </p:txBody>
      </p:sp>
      <p:sp>
        <p:nvSpPr>
          <p:cNvPr id="2061" name="Accolade fermante 2060">
            <a:extLst>
              <a:ext uri="{FF2B5EF4-FFF2-40B4-BE49-F238E27FC236}">
                <a16:creationId xmlns:a16="http://schemas.microsoft.com/office/drawing/2014/main" id="{EEF65139-B9D3-4754-9CBC-904BBF715705}"/>
              </a:ext>
            </a:extLst>
          </p:cNvPr>
          <p:cNvSpPr/>
          <p:nvPr/>
        </p:nvSpPr>
        <p:spPr>
          <a:xfrm flipH="1">
            <a:off x="4969810" y="4024996"/>
            <a:ext cx="216569" cy="80984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62" name="ZoneTexte 2061">
            <a:extLst>
              <a:ext uri="{FF2B5EF4-FFF2-40B4-BE49-F238E27FC236}">
                <a16:creationId xmlns:a16="http://schemas.microsoft.com/office/drawing/2014/main" id="{1E6FFE90-7AE0-4E44-8ED4-7AAD98D9F2B8}"/>
              </a:ext>
            </a:extLst>
          </p:cNvPr>
          <p:cNvSpPr txBox="1"/>
          <p:nvPr/>
        </p:nvSpPr>
        <p:spPr>
          <a:xfrm>
            <a:off x="3974097" y="4290676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/>
              <a:t>N-Best Output</a:t>
            </a:r>
          </a:p>
        </p:txBody>
      </p:sp>
      <p:sp>
        <p:nvSpPr>
          <p:cNvPr id="52" name="Bulle narrative : rectangle 51">
            <a:extLst>
              <a:ext uri="{FF2B5EF4-FFF2-40B4-BE49-F238E27FC236}">
                <a16:creationId xmlns:a16="http://schemas.microsoft.com/office/drawing/2014/main" id="{6458CC0D-724E-4163-8662-766B2F6BF8C3}"/>
              </a:ext>
            </a:extLst>
          </p:cNvPr>
          <p:cNvSpPr/>
          <p:nvPr/>
        </p:nvSpPr>
        <p:spPr>
          <a:xfrm>
            <a:off x="5158860" y="3922560"/>
            <a:ext cx="3657149" cy="1027298"/>
          </a:xfrm>
          <a:prstGeom prst="wedgeRectCallout">
            <a:avLst>
              <a:gd name="adj1" fmla="val -29687"/>
              <a:gd name="adj2" fmla="val 69403"/>
            </a:avLst>
          </a:prstGeom>
          <a:solidFill>
            <a:srgbClr val="FFC000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50" dirty="0">
                <a:solidFill>
                  <a:schemeClr val="tx1"/>
                </a:solidFill>
              </a:rPr>
              <a:t>Quels sont les frais pour mes achats en devises étrangères ?</a:t>
            </a:r>
          </a:p>
          <a:p>
            <a:r>
              <a:rPr lang="fr-CA" sz="1050" dirty="0">
                <a:solidFill>
                  <a:schemeClr val="tx1"/>
                </a:solidFill>
              </a:rPr>
              <a:t>Quels sont les frais de mes achats en devises étrangères ?</a:t>
            </a:r>
          </a:p>
          <a:p>
            <a:r>
              <a:rPr lang="fr-CA" sz="1050" dirty="0">
                <a:solidFill>
                  <a:schemeClr val="tx1"/>
                </a:solidFill>
              </a:rPr>
              <a:t>Quels sont les frais liés à mes achats en devises étrangères ?</a:t>
            </a:r>
          </a:p>
          <a:p>
            <a:r>
              <a:rPr lang="fr-CA" sz="1050" dirty="0">
                <a:solidFill>
                  <a:schemeClr val="tx1"/>
                </a:solidFill>
              </a:rPr>
              <a:t>Quels sont les frais relatifs à mes achats en devises étrangères ?</a:t>
            </a:r>
          </a:p>
          <a:p>
            <a:r>
              <a:rPr lang="fr-CA" sz="1050" dirty="0">
                <a:solidFill>
                  <a:schemeClr val="tx1"/>
                </a:solidFill>
              </a:rPr>
              <a:t>Quels sont les frais pour mes achats en devises étrangères</a:t>
            </a:r>
          </a:p>
        </p:txBody>
      </p:sp>
    </p:spTree>
    <p:extLst>
      <p:ext uri="{BB962C8B-B14F-4D97-AF65-F5344CB8AC3E}">
        <p14:creationId xmlns:p14="http://schemas.microsoft.com/office/powerpoint/2010/main" val="105740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0CFB0-ADF5-4662-B79B-E823CBFB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quality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A16FE09-74DD-48CA-A294-0DF4C331C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744DBC-FE0A-FE49-B7DE-55FD1938715C}" type="slidenum">
              <a:rPr lang="en-US" altLang="fr-FR" smtClean="0">
                <a:latin typeface="Calibri" charset="0"/>
                <a:ea typeface="Calibri" charset="0"/>
                <a:cs typeface="Calibri" charset="0"/>
              </a:rPr>
              <a:pPr>
                <a:defRPr/>
              </a:pPr>
              <a:t>9</a:t>
            </a:fld>
            <a:r>
              <a:rPr lang="en-US" altLang="fr-FR"/>
              <a:t> </a:t>
            </a:r>
            <a:endParaRPr lang="en-US" alt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EBFB50-D649-4E93-A3FD-848489B649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925701"/>
            <a:ext cx="8229600" cy="3445782"/>
          </a:xfrm>
        </p:spPr>
        <p:txBody>
          <a:bodyPr/>
          <a:lstStyle/>
          <a:p>
            <a:r>
              <a:rPr lang="en-US" u="sng" dirty="0"/>
              <a:t>Not all the pivots generate interesting paraphrases:</a:t>
            </a:r>
          </a:p>
          <a:p>
            <a:r>
              <a:rPr lang="en-US" sz="1400" i="1" dirty="0"/>
              <a:t>Poor translation quality: need of specific training data with domain vocabulary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sz="1400" i="1" dirty="0"/>
              <a:t>No paths founds: lack of alternative training samples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BFAEEF1-2943-4FCC-BE46-51E2B5DAB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09" y="1438743"/>
            <a:ext cx="3416320" cy="17851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   </a:t>
            </a:r>
            <a:r>
              <a:rPr kumimoji="0" lang="fr-FR" altLang="fr-FR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securecode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mc?</a:t>
            </a: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  -1.2544984817504883   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ce qui est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 -3.9059 -0.1454 -0.3986 -0.5680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  -1.8877270221710205   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quelle est la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 -3.9303 -0.1401 -0.6587 -2.8219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  -2.0138516426086426   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ce qui constitue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 -3.9059 -0.1454 -3.6140 -0.3900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  -2.297175884246826 </a:t>
            </a:r>
            <a:r>
              <a:rPr kumimoji="0" lang="fr-FR" altLang="fr-FR" sz="10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quelle est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 -3.9303 -0.1401 -2.8212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  -2.350461721420288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ce qui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 -3.9059 -0.1454 -3.0000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B4A0B57-7746-4566-8C72-F690E440705B}"/>
              </a:ext>
            </a:extLst>
          </p:cNvPr>
          <p:cNvSpPr txBox="1"/>
          <p:nvPr/>
        </p:nvSpPr>
        <p:spPr>
          <a:xfrm>
            <a:off x="2803803" y="2992679"/>
            <a:ext cx="6340197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O	how </a:t>
            </a:r>
            <a:r>
              <a:rPr lang="fr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</a:t>
            </a:r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the online </a:t>
            </a:r>
            <a:r>
              <a:rPr lang="fr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travel</a:t>
            </a:r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agency</a:t>
            </a:r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	-0.5921766757965088	</a:t>
            </a:r>
            <a:r>
              <a:rPr lang="fr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fonctionne l'agence de voyage en ligne ?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	-1.4640 -0.2976 -0.1389 -0.2035 -0.5168 -0.2205 -0.1262 -2.2518 -0.1104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	-0.6121525764465332	</a:t>
            </a:r>
            <a:r>
              <a:rPr lang="fr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fonctionne l'agence de voyage en ligne ?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	-1.4640 -0.2976 -0.1389 -0.2035 -0.5168 -0.2205 -0.1262 -1.9298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	-0.6349586248397827	</a:t>
            </a:r>
            <a:r>
              <a:rPr lang="fr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fonctionne l'agence de voyage en ligne 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	-1.9883 -0.2784 -0.1399 -0.1977 -0.5074 -0.2056 -0.1306 -1.6317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	-0.6496667861938477	</a:t>
            </a:r>
            <a:r>
              <a:rPr lang="fr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fonctionne l'agence de voyage en ligne ? ?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	-1.4640 -0.2976 -0.1389 -0.2035 -1.0236 -0.2083 -0.1514 -2.2531 -0.1067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	-0.6706180572509766	</a:t>
            </a:r>
            <a:r>
              <a:rPr lang="fr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fonctionne l'agence de voyage en ligne ?</a:t>
            </a:r>
          </a:p>
          <a:p>
            <a:r>
              <a:rPr lang="fr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	-1.4640 -0.2976 -0.1389 -0.2035 -1.0236 -0.2083 -0.1514 -1.8778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3812179"/>
      </p:ext>
    </p:extLst>
  </p:cSld>
  <p:clrMapOvr>
    <a:masterClrMapping/>
  </p:clrMapOvr>
</p:sld>
</file>

<file path=ppt/theme/theme1.xml><?xml version="1.0" encoding="utf-8"?>
<a:theme xmlns:a="http://schemas.openxmlformats.org/drawingml/2006/main" name="BN_Corporate">
  <a:themeElements>
    <a:clrScheme name="Custom 4">
      <a:dk1>
        <a:srgbClr val="000000"/>
      </a:dk1>
      <a:lt1>
        <a:srgbClr val="FFFFFF"/>
      </a:lt1>
      <a:dk2>
        <a:srgbClr val="00202D"/>
      </a:dk2>
      <a:lt2>
        <a:srgbClr val="FFFFFE"/>
      </a:lt2>
      <a:accent1>
        <a:srgbClr val="920F1C"/>
      </a:accent1>
      <a:accent2>
        <a:srgbClr val="CD0920"/>
      </a:accent2>
      <a:accent3>
        <a:srgbClr val="4D7386"/>
      </a:accent3>
      <a:accent4>
        <a:srgbClr val="94ACB8"/>
      </a:accent4>
      <a:accent5>
        <a:srgbClr val="C2D3D9"/>
      </a:accent5>
      <a:accent6>
        <a:srgbClr val="999A98"/>
      </a:accent6>
      <a:hlink>
        <a:srgbClr val="CD0920"/>
      </a:hlink>
      <a:folHlink>
        <a:srgbClr val="000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119315_PPT_BModele1B_16-9_FR01" id="{7CE876A6-C6A4-204B-BEA8-F5A6BAA9F7F6}" vid="{580ED555-F259-B140-8B43-C0FF6AF8DB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A119315_PPT_BModele1B_16-9_FR</Template>
  <TotalTime>1684</TotalTime>
  <Words>894</Words>
  <Application>Microsoft Office PowerPoint</Application>
  <PresentationFormat>Affichage à l'écran (16:9)</PresentationFormat>
  <Paragraphs>173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Geneva</vt:lpstr>
      <vt:lpstr>Lucida Grande</vt:lpstr>
      <vt:lpstr>LucidaGrande</vt:lpstr>
      <vt:lpstr>Wingdings</vt:lpstr>
      <vt:lpstr>BN_Corporate</vt:lpstr>
      <vt:lpstr>Présentation PowerPoint</vt:lpstr>
      <vt:lpstr>Dialog system R&amp;D at NBC</vt:lpstr>
      <vt:lpstr>Generating easily robust dialog models using FAQ data</vt:lpstr>
      <vt:lpstr>Building dialog systems</vt:lpstr>
      <vt:lpstr>Paraphrasing is a key aspect of dialog models</vt:lpstr>
      <vt:lpstr>Using multi-lingual pivoting for paraphrasing</vt:lpstr>
      <vt:lpstr>Using FairSeq and NMT(*) to generate praphrases</vt:lpstr>
      <vt:lpstr>Paraphrases using FairSeq translation models: generation principle</vt:lpstr>
      <vt:lpstr>Variable quality</vt:lpstr>
      <vt:lpstr>Experiment</vt:lpstr>
      <vt:lpstr>Results</vt:lpstr>
      <vt:lpstr>Observations and Discussion</vt:lpstr>
      <vt:lpstr>Next steps</vt:lpstr>
      <vt:lpstr>Présentation PowerPoint</vt:lpstr>
    </vt:vector>
  </TitlesOfParts>
  <Company>National Bank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Charton, Éric</dc:creator>
  <cp:lastModifiedBy>Charton, Eric</cp:lastModifiedBy>
  <cp:revision>26</cp:revision>
  <cp:lastPrinted>2012-04-18T15:52:36Z</cp:lastPrinted>
  <dcterms:created xsi:type="dcterms:W3CDTF">2018-05-10T14:02:55Z</dcterms:created>
  <dcterms:modified xsi:type="dcterms:W3CDTF">2019-03-27T13:50:52Z</dcterms:modified>
</cp:coreProperties>
</file>